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65" r:id="rId5"/>
    <p:sldId id="266" r:id="rId6"/>
    <p:sldId id="267" r:id="rId7"/>
    <p:sldId id="259" r:id="rId8"/>
    <p:sldId id="260" r:id="rId9"/>
    <p:sldId id="261" r:id="rId10"/>
    <p:sldId id="262" r:id="rId11"/>
    <p:sldId id="263" r:id="rId12"/>
    <p:sldId id="264" r:id="rId13"/>
  </p:sldIdLst>
  <p:sldSz cx="9144000" cy="5143500" type="screen16x9"/>
  <p:notesSz cx="6858000" cy="9144000"/>
  <p:embeddedFontLst>
    <p:embeddedFont>
      <p:font typeface="Roboto" panose="02000000000000000000" pitchFamily="2" charset="0"/>
      <p:regular r:id="rId15"/>
      <p:bold r:id="rId16"/>
      <p:italic r:id="rId17"/>
      <p:boldItalic r:id="rId18"/>
    </p:embeddedFont>
    <p:embeddedFont>
      <p:font typeface="Roboto Slab" panose="020B0604020202020204" pitchFamily="2"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htUc/WxML4s0r847MEuk/XAJwC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666" y="5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Roboto"/>
              <a:buChar char="●"/>
            </a:pPr>
            <a:r>
              <a:rPr lang="pt-PT" sz="1400">
                <a:solidFill>
                  <a:schemeClr val="dk1"/>
                </a:solidFill>
                <a:latin typeface="Roboto"/>
                <a:ea typeface="Roboto"/>
                <a:cs typeface="Roboto"/>
                <a:sym typeface="Roboto"/>
              </a:rPr>
              <a:t>Nowadays, and due to the COVID-19 pandemic, there is an explosion of businesses trying to get into E-commerce</a:t>
            </a:r>
            <a:endParaRPr sz="1400">
              <a:solidFill>
                <a:schemeClr val="dk1"/>
              </a:solidFill>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Font typeface="Roboto"/>
              <a:buChar char="●"/>
            </a:pPr>
            <a:r>
              <a:rPr lang="pt-PT" sz="1400">
                <a:solidFill>
                  <a:schemeClr val="dk1"/>
                </a:solidFill>
                <a:latin typeface="Roboto"/>
                <a:ea typeface="Roboto"/>
                <a:cs typeface="Roboto"/>
                <a:sym typeface="Roboto"/>
              </a:rPr>
              <a:t>These brands don’t necessarily have the logistics figured out or the budget to get their products from the manufacturer to the final consumer</a:t>
            </a:r>
            <a:endParaRPr sz="1400">
              <a:solidFill>
                <a:schemeClr val="dk1"/>
              </a:solidFill>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Font typeface="Roboto"/>
              <a:buChar char="●"/>
            </a:pPr>
            <a:r>
              <a:rPr lang="pt-PT" sz="1400">
                <a:solidFill>
                  <a:schemeClr val="dk1"/>
                </a:solidFill>
                <a:latin typeface="Roboto"/>
                <a:ea typeface="Roboto"/>
                <a:cs typeface="Roboto"/>
                <a:sym typeface="Roboto"/>
              </a:rPr>
              <a:t>Furthermore, managing warehouse storage and transport logistics between manufacturer and physical stores is an unnecessary burden for the brand</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0"/>
              </a:spcAft>
              <a:buSzPts val="1100"/>
              <a:buNone/>
            </a:pPr>
            <a:r>
              <a:rPr lang="pt-PT" sz="1400">
                <a:solidFill>
                  <a:schemeClr val="dk1"/>
                </a:solidFill>
                <a:latin typeface="Roboto"/>
                <a:ea typeface="Roboto"/>
                <a:cs typeface="Roboto"/>
                <a:sym typeface="Roboto"/>
              </a:rPr>
              <a:t>With the advancements in technology and by also influence of the COVID-19 pandemic, that has been a rapid increase in businesses getting into e-commerce. (why is e-commerce being chosen) Some being even e-commerce exclusive</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0"/>
              </a:spcAft>
              <a:buSzPts val="1100"/>
              <a:buNone/>
            </a:pPr>
            <a:r>
              <a:rPr lang="pt-PT" sz="1400">
                <a:solidFill>
                  <a:schemeClr val="dk1"/>
                </a:solidFill>
                <a:latin typeface="Roboto"/>
                <a:ea typeface="Roboto"/>
                <a:cs typeface="Roboto"/>
                <a:sym typeface="Roboto"/>
              </a:rPr>
              <a:t>For many of these businesses a major challenge is Logistics.</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0"/>
              </a:spcAft>
              <a:buSzPts val="1100"/>
              <a:buNone/>
            </a:pPr>
            <a:r>
              <a:rPr lang="pt-PT" sz="1400">
                <a:solidFill>
                  <a:schemeClr val="dk1"/>
                </a:solidFill>
                <a:latin typeface="Roboto"/>
                <a:ea typeface="Roboto"/>
                <a:cs typeface="Roboto"/>
                <a:sym typeface="Roboto"/>
              </a:rPr>
              <a:t>They might have solid ideas for their products, however they sometimes need to get the materials to produce them, to source the manufacturing, finding and managing storage and products, coordinating the transports of products with warehouses, physical shops and end users. Lots of  different and complicated logistics</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0"/>
              </a:spcAft>
              <a:buSzPts val="1100"/>
              <a:buNone/>
            </a:pPr>
            <a:r>
              <a:rPr lang="pt-PT" sz="1400">
                <a:solidFill>
                  <a:schemeClr val="dk1"/>
                </a:solidFill>
                <a:latin typeface="Roboto"/>
                <a:ea typeface="Roboto"/>
                <a:cs typeface="Roboto"/>
                <a:sym typeface="Roboto"/>
              </a:rPr>
              <a:t>This can be very time and resource consuming, specially for businesses that are just getting into this field.</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1200"/>
              </a:spcAft>
              <a:buSzPts val="1100"/>
              <a:buNone/>
            </a:pPr>
            <a:endParaRPr sz="1400">
              <a:solidFill>
                <a:schemeClr val="dk1"/>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Roboto"/>
              <a:buChar char="●"/>
            </a:pPr>
            <a:r>
              <a:rPr lang="pt-PT" sz="1400">
                <a:solidFill>
                  <a:schemeClr val="dk1"/>
                </a:solidFill>
                <a:latin typeface="Roboto"/>
                <a:ea typeface="Roboto"/>
                <a:cs typeface="Roboto"/>
                <a:sym typeface="Roboto"/>
              </a:rPr>
              <a:t>We’ve built a service that takes care of the whole logistic process from the manufacturer to their final recipient, including storage and transport</a:t>
            </a:r>
            <a:endParaRPr sz="1400">
              <a:solidFill>
                <a:schemeClr val="dk1"/>
              </a:solidFill>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Font typeface="Roboto"/>
              <a:buChar char="●"/>
            </a:pPr>
            <a:r>
              <a:rPr lang="pt-PT" sz="1400">
                <a:solidFill>
                  <a:schemeClr val="dk1"/>
                </a:solidFill>
                <a:latin typeface="Roboto"/>
                <a:ea typeface="Roboto"/>
                <a:cs typeface="Roboto"/>
                <a:sym typeface="Roboto"/>
              </a:rPr>
              <a:t>It allows brands to fully track the process and be aware of where the products are and where and when they will arrive</a:t>
            </a:r>
            <a:endParaRPr sz="1400">
              <a:solidFill>
                <a:schemeClr val="dk1"/>
              </a:solidFill>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Font typeface="Roboto"/>
              <a:buChar char="●"/>
            </a:pPr>
            <a:r>
              <a:rPr lang="pt-PT" sz="1400">
                <a:solidFill>
                  <a:schemeClr val="dk1"/>
                </a:solidFill>
                <a:latin typeface="Roboto"/>
                <a:ea typeface="Roboto"/>
                <a:cs typeface="Roboto"/>
                <a:sym typeface="Roboto"/>
              </a:rPr>
              <a:t>One can organize the items that are being managed by MAERSK as well as their particular characteristics</a:t>
            </a:r>
            <a:endParaRPr sz="1400">
              <a:solidFill>
                <a:schemeClr val="dk1"/>
              </a:solidFill>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Font typeface="Roboto"/>
              <a:buChar char="●"/>
            </a:pPr>
            <a:r>
              <a:rPr lang="pt-PT" sz="1400">
                <a:solidFill>
                  <a:schemeClr val="dk1"/>
                </a:solidFill>
                <a:latin typeface="Roboto"/>
                <a:ea typeface="Roboto"/>
                <a:cs typeface="Roboto"/>
                <a:sym typeface="Roboto"/>
              </a:rPr>
              <a:t>They can also configure return policies and what should be done in case of missing stock</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0"/>
              </a:spcAft>
              <a:buSzPts val="1100"/>
              <a:buNone/>
            </a:pPr>
            <a:r>
              <a:rPr lang="pt-PT" sz="1400">
                <a:solidFill>
                  <a:schemeClr val="dk1"/>
                </a:solidFill>
                <a:latin typeface="Roboto"/>
                <a:ea typeface="Roboto"/>
                <a:cs typeface="Roboto"/>
                <a:sym typeface="Roboto"/>
              </a:rPr>
              <a:t>However, we have come to the rescue, and we’ve built a system capable of dealing with the whole logistic process, all the way from the manufacturer to the final customer.</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0"/>
              </a:spcAft>
              <a:buSzPts val="1100"/>
              <a:buNone/>
            </a:pPr>
            <a:r>
              <a:rPr lang="pt-PT" sz="1400">
                <a:solidFill>
                  <a:schemeClr val="dk1"/>
                </a:solidFill>
                <a:latin typeface="Roboto"/>
                <a:ea typeface="Roboto"/>
                <a:cs typeface="Roboto"/>
                <a:sym typeface="Roboto"/>
              </a:rPr>
              <a:t>REDO: With this system, supervising warehouse and the status of product transport has been made easy and simple</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0"/>
              </a:spcAft>
              <a:buSzPts val="1100"/>
              <a:buNone/>
            </a:pPr>
            <a:r>
              <a:rPr lang="pt-PT" sz="1400">
                <a:solidFill>
                  <a:schemeClr val="dk1"/>
                </a:solidFill>
                <a:latin typeface="Roboto"/>
                <a:ea typeface="Roboto"/>
                <a:cs typeface="Roboto"/>
                <a:sym typeface="Roboto"/>
              </a:rPr>
              <a:t>Items and products that are being managed by MAERSK can be organized as well as their particular characteristics and variations</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0"/>
              </a:spcAft>
              <a:buSzPts val="1100"/>
              <a:buNone/>
            </a:pPr>
            <a:r>
              <a:rPr lang="pt-PT" sz="1400">
                <a:solidFill>
                  <a:schemeClr val="dk1"/>
                </a:solidFill>
                <a:latin typeface="Roboto"/>
                <a:ea typeface="Roboto"/>
                <a:cs typeface="Roboto"/>
                <a:sym typeface="Roboto"/>
              </a:rPr>
              <a:t>Configuration system is also provided to allow the personalization of return policies and the actions to take in case of missing stock</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0"/>
              </a:spcAft>
              <a:buSzPts val="1100"/>
              <a:buNone/>
            </a:pPr>
            <a:endParaRPr sz="1400">
              <a:solidFill>
                <a:schemeClr val="dk1"/>
              </a:solidFill>
              <a:latin typeface="Roboto"/>
              <a:ea typeface="Roboto"/>
              <a:cs typeface="Roboto"/>
              <a:sym typeface="Roboto"/>
            </a:endParaRPr>
          </a:p>
          <a:p>
            <a:pPr marL="0" lvl="0" indent="0" algn="l" rtl="0">
              <a:lnSpc>
                <a:spcPct val="115000"/>
              </a:lnSpc>
              <a:spcBef>
                <a:spcPts val="1200"/>
              </a:spcBef>
              <a:spcAft>
                <a:spcPts val="0"/>
              </a:spcAft>
              <a:buSzPts val="1100"/>
              <a:buNone/>
            </a:pPr>
            <a:endParaRPr sz="1400">
              <a:solidFill>
                <a:schemeClr val="dk1"/>
              </a:solidFill>
              <a:latin typeface="Roboto"/>
              <a:ea typeface="Roboto"/>
              <a:cs typeface="Roboto"/>
              <a:sym typeface="Roboto"/>
            </a:endParaRPr>
          </a:p>
          <a:p>
            <a:pPr marL="0" lvl="0" indent="0" algn="l" rtl="0">
              <a:lnSpc>
                <a:spcPct val="115000"/>
              </a:lnSpc>
              <a:spcBef>
                <a:spcPts val="1200"/>
              </a:spcBef>
              <a:spcAft>
                <a:spcPts val="1200"/>
              </a:spcAft>
              <a:buSzPts val="1100"/>
              <a:buNone/>
            </a:pPr>
            <a:endParaRPr sz="140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Roboto"/>
              <a:buChar char="●"/>
            </a:pPr>
            <a:r>
              <a:rPr lang="pt-PT" sz="1500">
                <a:solidFill>
                  <a:schemeClr val="dk1"/>
                </a:solidFill>
                <a:latin typeface="Roboto"/>
                <a:ea typeface="Roboto"/>
                <a:cs typeface="Roboto"/>
                <a:sym typeface="Roboto"/>
              </a:rPr>
              <a:t>It works well and reliably</a:t>
            </a:r>
            <a:endParaRPr sz="1500">
              <a:solidFill>
                <a:schemeClr val="dk1"/>
              </a:solidFill>
              <a:latin typeface="Roboto"/>
              <a:ea typeface="Roboto"/>
              <a:cs typeface="Roboto"/>
              <a:sym typeface="Roboto"/>
            </a:endParaRPr>
          </a:p>
          <a:p>
            <a:pPr marL="914400" lvl="1" indent="-298450" algn="l" rtl="0">
              <a:lnSpc>
                <a:spcPct val="115000"/>
              </a:lnSpc>
              <a:spcBef>
                <a:spcPts val="0"/>
              </a:spcBef>
              <a:spcAft>
                <a:spcPts val="0"/>
              </a:spcAft>
              <a:buClr>
                <a:schemeClr val="dk1"/>
              </a:buClr>
              <a:buSzPts val="1100"/>
              <a:buFont typeface="Roboto"/>
              <a:buChar char="○"/>
            </a:pPr>
            <a:r>
              <a:rPr lang="pt-PT">
                <a:solidFill>
                  <a:schemeClr val="dk1"/>
                </a:solidFill>
                <a:latin typeface="Roboto"/>
                <a:ea typeface="Roboto"/>
                <a:cs typeface="Roboto"/>
                <a:sym typeface="Roboto"/>
              </a:rPr>
              <a:t>It’s capable of functioning even when some of its services are unavailable</a:t>
            </a:r>
            <a:endParaRPr>
              <a:solidFill>
                <a:schemeClr val="dk1"/>
              </a:solidFill>
              <a:latin typeface="Roboto"/>
              <a:ea typeface="Roboto"/>
              <a:cs typeface="Roboto"/>
              <a:sym typeface="Roboto"/>
            </a:endParaRPr>
          </a:p>
          <a:p>
            <a:pPr marL="914400" lvl="1" indent="-298450" algn="l" rtl="0">
              <a:lnSpc>
                <a:spcPct val="115000"/>
              </a:lnSpc>
              <a:spcBef>
                <a:spcPts val="0"/>
              </a:spcBef>
              <a:spcAft>
                <a:spcPts val="0"/>
              </a:spcAft>
              <a:buClr>
                <a:schemeClr val="dk1"/>
              </a:buClr>
              <a:buSzPts val="1100"/>
              <a:buFont typeface="Roboto"/>
              <a:buChar char="○"/>
            </a:pPr>
            <a:r>
              <a:rPr lang="pt-PT">
                <a:solidFill>
                  <a:schemeClr val="dk1"/>
                </a:solidFill>
                <a:latin typeface="Roboto"/>
                <a:ea typeface="Roboto"/>
                <a:cs typeface="Roboto"/>
                <a:sym typeface="Roboto"/>
              </a:rPr>
              <a:t>It’s scalable, using a reliable way of communicating between these services</a:t>
            </a:r>
            <a:endParaRPr>
              <a:solidFill>
                <a:schemeClr val="dk1"/>
              </a:solidFill>
              <a:latin typeface="Roboto"/>
              <a:ea typeface="Roboto"/>
              <a:cs typeface="Roboto"/>
              <a:sym typeface="Roboto"/>
            </a:endParaRPr>
          </a:p>
          <a:p>
            <a:pPr marL="914400" lvl="1" indent="-298450" algn="l" rtl="0">
              <a:lnSpc>
                <a:spcPct val="115000"/>
              </a:lnSpc>
              <a:spcBef>
                <a:spcPts val="0"/>
              </a:spcBef>
              <a:spcAft>
                <a:spcPts val="0"/>
              </a:spcAft>
              <a:buClr>
                <a:schemeClr val="dk1"/>
              </a:buClr>
              <a:buSzPts val="1100"/>
              <a:buFont typeface="Roboto"/>
              <a:buChar char="○"/>
            </a:pPr>
            <a:r>
              <a:rPr lang="pt-PT">
                <a:solidFill>
                  <a:schemeClr val="dk1"/>
                </a:solidFill>
                <a:latin typeface="Roboto"/>
                <a:ea typeface="Roboto"/>
                <a:cs typeface="Roboto"/>
                <a:sym typeface="Roboto"/>
              </a:rPr>
              <a:t>It’s intuitive, with an easy to understand, cohesive design</a:t>
            </a:r>
            <a:endParaRPr sz="1500">
              <a:solidFill>
                <a:schemeClr val="dk1"/>
              </a:solidFill>
              <a:latin typeface="Roboto"/>
              <a:ea typeface="Roboto"/>
              <a:cs typeface="Roboto"/>
              <a:sym typeface="Roboto"/>
            </a:endParaRPr>
          </a:p>
          <a:p>
            <a:pPr marL="457200" lvl="0" indent="-323850" algn="l" rtl="0">
              <a:lnSpc>
                <a:spcPct val="115000"/>
              </a:lnSpc>
              <a:spcBef>
                <a:spcPts val="0"/>
              </a:spcBef>
              <a:spcAft>
                <a:spcPts val="0"/>
              </a:spcAft>
              <a:buClr>
                <a:schemeClr val="dk1"/>
              </a:buClr>
              <a:buSzPts val="1500"/>
              <a:buFont typeface="Roboto"/>
              <a:buChar char="●"/>
            </a:pPr>
            <a:r>
              <a:rPr lang="pt-PT" sz="1500">
                <a:solidFill>
                  <a:schemeClr val="dk1"/>
                </a:solidFill>
                <a:latin typeface="Roboto"/>
                <a:ea typeface="Roboto"/>
                <a:cs typeface="Roboto"/>
                <a:sym typeface="Roboto"/>
              </a:rPr>
              <a:t>It’s a good replacement to the legacy system</a:t>
            </a:r>
            <a:endParaRPr sz="1500">
              <a:solidFill>
                <a:schemeClr val="dk1"/>
              </a:solidFill>
              <a:latin typeface="Roboto"/>
              <a:ea typeface="Roboto"/>
              <a:cs typeface="Roboto"/>
              <a:sym typeface="Roboto"/>
            </a:endParaRPr>
          </a:p>
          <a:p>
            <a:pPr marL="914400" lvl="1" indent="-298450" algn="l" rtl="0">
              <a:lnSpc>
                <a:spcPct val="115000"/>
              </a:lnSpc>
              <a:spcBef>
                <a:spcPts val="0"/>
              </a:spcBef>
              <a:spcAft>
                <a:spcPts val="0"/>
              </a:spcAft>
              <a:buClr>
                <a:schemeClr val="dk1"/>
              </a:buClr>
              <a:buSzPts val="1100"/>
              <a:buFont typeface="Roboto"/>
              <a:buChar char="○"/>
            </a:pPr>
            <a:r>
              <a:rPr lang="pt-PT" i="1">
                <a:solidFill>
                  <a:schemeClr val="dk1"/>
                </a:solidFill>
                <a:latin typeface="Roboto"/>
                <a:ea typeface="Roboto"/>
                <a:cs typeface="Roboto"/>
                <a:sym typeface="Roboto"/>
              </a:rPr>
              <a:t>Flutter</a:t>
            </a:r>
            <a:r>
              <a:rPr lang="pt-PT">
                <a:solidFill>
                  <a:schemeClr val="dk1"/>
                </a:solidFill>
                <a:latin typeface="Roboto"/>
                <a:ea typeface="Roboto"/>
                <a:cs typeface="Roboto"/>
                <a:sym typeface="Roboto"/>
              </a:rPr>
              <a:t> brings native, class-leading performance in a single codebase</a:t>
            </a:r>
            <a:endParaRPr>
              <a:solidFill>
                <a:schemeClr val="dk1"/>
              </a:solidFill>
              <a:latin typeface="Roboto"/>
              <a:ea typeface="Roboto"/>
              <a:cs typeface="Roboto"/>
              <a:sym typeface="Roboto"/>
            </a:endParaRPr>
          </a:p>
          <a:p>
            <a:pPr marL="914400" lvl="1" indent="-298450" algn="l" rtl="0">
              <a:lnSpc>
                <a:spcPct val="115000"/>
              </a:lnSpc>
              <a:spcBef>
                <a:spcPts val="0"/>
              </a:spcBef>
              <a:spcAft>
                <a:spcPts val="0"/>
              </a:spcAft>
              <a:buClr>
                <a:schemeClr val="dk1"/>
              </a:buClr>
              <a:buSzPts val="1100"/>
              <a:buFont typeface="Roboto"/>
              <a:buChar char="○"/>
            </a:pPr>
            <a:r>
              <a:rPr lang="pt-PT" i="1">
                <a:solidFill>
                  <a:schemeClr val="dk1"/>
                </a:solidFill>
                <a:latin typeface="Roboto"/>
                <a:ea typeface="Roboto"/>
                <a:cs typeface="Roboto"/>
                <a:sym typeface="Roboto"/>
              </a:rPr>
              <a:t>ASP.NET </a:t>
            </a:r>
            <a:r>
              <a:rPr lang="pt-PT">
                <a:solidFill>
                  <a:schemeClr val="dk1"/>
                </a:solidFill>
                <a:latin typeface="Roboto"/>
                <a:ea typeface="Roboto"/>
                <a:cs typeface="Roboto"/>
                <a:sym typeface="Roboto"/>
              </a:rPr>
              <a:t>is simple to use and deals well with high request loads</a:t>
            </a:r>
            <a:endParaRPr>
              <a:solidFill>
                <a:schemeClr val="dk1"/>
              </a:solidFill>
              <a:latin typeface="Roboto"/>
              <a:ea typeface="Roboto"/>
              <a:cs typeface="Roboto"/>
              <a:sym typeface="Roboto"/>
            </a:endParaRPr>
          </a:p>
          <a:p>
            <a:pPr marL="0" lvl="0" indent="0" algn="l" rtl="0">
              <a:lnSpc>
                <a:spcPct val="115000"/>
              </a:lnSpc>
              <a:spcBef>
                <a:spcPts val="1200"/>
              </a:spcBef>
              <a:spcAft>
                <a:spcPts val="1200"/>
              </a:spcAft>
              <a:buSzPts val="1100"/>
              <a:buNone/>
            </a:pPr>
            <a:endParaRPr>
              <a:solidFill>
                <a:schemeClr val="dk1"/>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pt-PT" sz="1400">
                <a:solidFill>
                  <a:schemeClr val="dk1"/>
                </a:solidFill>
                <a:latin typeface="Roboto"/>
                <a:ea typeface="Roboto"/>
                <a:cs typeface="Roboto"/>
                <a:sym typeface="Roboto"/>
              </a:rPr>
              <a:t>“Let’s launch/ship this idea to the world”</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0"/>
              </a:spcAft>
              <a:buSzPts val="1100"/>
              <a:buNone/>
            </a:pPr>
            <a:r>
              <a:rPr lang="pt-PT" sz="1400">
                <a:solidFill>
                  <a:schemeClr val="dk1"/>
                </a:solidFill>
                <a:latin typeface="Roboto"/>
                <a:ea typeface="Roboto"/>
                <a:cs typeface="Roboto"/>
                <a:sym typeface="Roboto"/>
              </a:rPr>
              <a:t>“Join us in revolutionizing the world of e-commerce”</a:t>
            </a:r>
            <a:endParaRPr sz="14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pt-PT" sz="1400">
                <a:solidFill>
                  <a:schemeClr val="dk1"/>
                </a:solidFill>
                <a:latin typeface="Roboto"/>
                <a:ea typeface="Roboto"/>
                <a:cs typeface="Roboto"/>
                <a:sym typeface="Roboto"/>
              </a:rPr>
              <a:t>“Join us in completing our missions idea to the world”</a:t>
            </a:r>
            <a:endParaRPr sz="14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1"/>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dk1"/>
            </a:solidFill>
            <a:prstDash val="solid"/>
            <a:miter lim="8000"/>
            <a:headEnd type="none" w="sm" len="sm"/>
            <a:tailEnd type="none" w="sm" len="sm"/>
          </a:ln>
        </p:spPr>
      </p:sp>
      <p:sp>
        <p:nvSpPr>
          <p:cNvPr id="11" name="Google Shape;11;p11"/>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dk1"/>
            </a:solidFill>
            <a:prstDash val="solid"/>
            <a:miter lim="8000"/>
            <a:headEnd type="none" w="sm" len="sm"/>
            <a:tailEnd type="none" w="sm" len="sm"/>
          </a:ln>
          <a:effectLst>
            <a:outerShdw blurRad="57150" dist="19050" dir="5400000" algn="bl" rotWithShape="0">
              <a:srgbClr val="000000">
                <a:alpha val="49803"/>
              </a:srgbClr>
            </a:outerShdw>
          </a:effectLst>
        </p:spPr>
      </p:sp>
      <p:cxnSp>
        <p:nvCxnSpPr>
          <p:cNvPr id="12" name="Google Shape;12;p11"/>
          <p:cNvCxnSpPr/>
          <p:nvPr/>
        </p:nvCxnSpPr>
        <p:spPr>
          <a:xfrm>
            <a:off x="4359602" y="2817464"/>
            <a:ext cx="424800" cy="0"/>
          </a:xfrm>
          <a:prstGeom prst="straightConnector1">
            <a:avLst/>
          </a:prstGeom>
          <a:noFill/>
          <a:ln w="38100" cap="flat" cmpd="sng">
            <a:solidFill>
              <a:srgbClr val="00243D"/>
            </a:solidFill>
            <a:prstDash val="solid"/>
            <a:round/>
            <a:headEnd type="none" w="sm" len="sm"/>
            <a:tailEnd type="none" w="sm" len="sm"/>
          </a:ln>
        </p:spPr>
      </p:cxnSp>
      <p:sp>
        <p:nvSpPr>
          <p:cNvPr id="13" name="Google Shape;13;p11"/>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4" name="Google Shape;14;p11"/>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Roboto Slab"/>
              <a:buNone/>
              <a:defRPr sz="2400">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20"/>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0"/>
          <p:cNvSpPr txBox="1">
            <a:spLocks noGrp="1"/>
          </p:cNvSpPr>
          <p:nvPr>
            <p:ph type="title" hasCustomPrompt="1"/>
          </p:nvPr>
        </p:nvSpPr>
        <p:spPr>
          <a:xfrm>
            <a:off x="387900" y="1152450"/>
            <a:ext cx="8368200" cy="153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3000"/>
              <a:buNone/>
              <a:defRPr sz="13000"/>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20"/>
          <p:cNvSpPr txBox="1">
            <a:spLocks noGrp="1"/>
          </p:cNvSpPr>
          <p:nvPr>
            <p:ph type="body" idx="1"/>
          </p:nvPr>
        </p:nvSpPr>
        <p:spPr>
          <a:xfrm>
            <a:off x="387900" y="2919450"/>
            <a:ext cx="83682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6" name="Google Shape;5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cxnSp>
        <p:nvCxnSpPr>
          <p:cNvPr id="17" name="Google Shape;17;p12"/>
          <p:cNvCxnSpPr/>
          <p:nvPr/>
        </p:nvCxnSpPr>
        <p:spPr>
          <a:xfrm>
            <a:off x="492563" y="1260284"/>
            <a:ext cx="424800" cy="0"/>
          </a:xfrm>
          <a:prstGeom prst="straightConnector1">
            <a:avLst/>
          </a:prstGeom>
          <a:noFill/>
          <a:ln w="38100" cap="flat" cmpd="sng">
            <a:solidFill>
              <a:schemeClr val="dk1"/>
            </a:solidFill>
            <a:prstDash val="solid"/>
            <a:round/>
            <a:headEnd type="none" w="sm" len="sm"/>
            <a:tailEnd type="none" w="sm" len="sm"/>
          </a:ln>
        </p:spPr>
      </p:cxnSp>
      <p:sp>
        <p:nvSpPr>
          <p:cNvPr id="18" name="Google Shape;18;p12"/>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 name="Google Shape;19;p12"/>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 name="Google Shape;2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r>
              <a:rPr lang="pt-PT"/>
              <a:t> </a:t>
            </a:r>
            <a:fld id="{00000000-1234-1234-1234-123412341234}" type="slidenum">
              <a:rPr lang="pt-PT"/>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cxnSp>
        <p:nvCxnSpPr>
          <p:cNvPr id="22" name="Google Shape;22;p13"/>
          <p:cNvCxnSpPr/>
          <p:nvPr/>
        </p:nvCxnSpPr>
        <p:spPr>
          <a:xfrm>
            <a:off x="4359602" y="2817464"/>
            <a:ext cx="424800" cy="0"/>
          </a:xfrm>
          <a:prstGeom prst="straightConnector1">
            <a:avLst/>
          </a:prstGeom>
          <a:noFill/>
          <a:ln w="38100" cap="flat" cmpd="sng">
            <a:solidFill>
              <a:schemeClr val="dk1"/>
            </a:solidFill>
            <a:prstDash val="solid"/>
            <a:round/>
            <a:headEnd type="none" w="sm" len="sm"/>
            <a:tailEnd type="none" w="sm" len="sm"/>
          </a:ln>
        </p:spPr>
      </p:cxnSp>
      <p:sp>
        <p:nvSpPr>
          <p:cNvPr id="23" name="Google Shape;23;p13"/>
          <p:cNvSpPr txBox="1">
            <a:spLocks noGrp="1"/>
          </p:cNvSpPr>
          <p:nvPr>
            <p:ph type="title"/>
          </p:nvPr>
        </p:nvSpPr>
        <p:spPr>
          <a:xfrm>
            <a:off x="480750" y="1764950"/>
            <a:ext cx="8222100" cy="907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14"/>
          <p:cNvCxnSpPr/>
          <p:nvPr/>
        </p:nvCxnSpPr>
        <p:spPr>
          <a:xfrm>
            <a:off x="492563" y="1260284"/>
            <a:ext cx="424800" cy="0"/>
          </a:xfrm>
          <a:prstGeom prst="straightConnector1">
            <a:avLst/>
          </a:prstGeom>
          <a:noFill/>
          <a:ln w="38100" cap="flat" cmpd="sng">
            <a:solidFill>
              <a:schemeClr val="dk1"/>
            </a:solidFill>
            <a:prstDash val="solid"/>
            <a:round/>
            <a:headEnd type="none" w="sm" len="sm"/>
            <a:tailEnd type="none" w="sm" len="sm"/>
          </a:ln>
        </p:spPr>
      </p:cxnSp>
      <p:sp>
        <p:nvSpPr>
          <p:cNvPr id="27" name="Google Shape;27;p14"/>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14"/>
          <p:cNvSpPr txBox="1">
            <a:spLocks noGrp="1"/>
          </p:cNvSpPr>
          <p:nvPr>
            <p:ph type="body" idx="1"/>
          </p:nvPr>
        </p:nvSpPr>
        <p:spPr>
          <a:xfrm>
            <a:off x="387900" y="1489825"/>
            <a:ext cx="3999900" cy="30789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14"/>
          <p:cNvSpPr txBox="1">
            <a:spLocks noGrp="1"/>
          </p:cNvSpPr>
          <p:nvPr>
            <p:ph type="body" idx="2"/>
          </p:nvPr>
        </p:nvSpPr>
        <p:spPr>
          <a:xfrm>
            <a:off x="4756200" y="1489825"/>
            <a:ext cx="3999900" cy="30789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0" name="Google Shape;3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15"/>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16"/>
          <p:cNvCxnSpPr/>
          <p:nvPr/>
        </p:nvCxnSpPr>
        <p:spPr>
          <a:xfrm>
            <a:off x="489218" y="1412277"/>
            <a:ext cx="331500" cy="0"/>
          </a:xfrm>
          <a:prstGeom prst="straightConnector1">
            <a:avLst/>
          </a:prstGeom>
          <a:noFill/>
          <a:ln w="38100" cap="flat" cmpd="sng">
            <a:solidFill>
              <a:schemeClr val="dk1"/>
            </a:solidFill>
            <a:prstDash val="solid"/>
            <a:round/>
            <a:headEnd type="none" w="sm" len="sm"/>
            <a:tailEnd type="none" w="sm" len="sm"/>
          </a:ln>
        </p:spPr>
      </p:cxnSp>
      <p:sp>
        <p:nvSpPr>
          <p:cNvPr id="36" name="Google Shape;36;p16"/>
          <p:cNvSpPr txBox="1">
            <a:spLocks noGrp="1"/>
          </p:cNvSpPr>
          <p:nvPr>
            <p:ph type="title"/>
          </p:nvPr>
        </p:nvSpPr>
        <p:spPr>
          <a:xfrm>
            <a:off x="3879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7" name="Google Shape;37;p16"/>
          <p:cNvSpPr txBox="1">
            <a:spLocks noGrp="1"/>
          </p:cNvSpPr>
          <p:nvPr>
            <p:ph type="body" idx="1"/>
          </p:nvPr>
        </p:nvSpPr>
        <p:spPr>
          <a:xfrm>
            <a:off x="387900" y="1594025"/>
            <a:ext cx="2808000" cy="26811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8" name="Google Shape;3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17"/>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1" name="Google Shape;4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18"/>
          <p:cNvSpPr/>
          <p:nvPr/>
        </p:nvSpPr>
        <p:spPr>
          <a:xfrm>
            <a:off x="4572000" y="-75"/>
            <a:ext cx="4572000" cy="5143500"/>
          </a:xfrm>
          <a:prstGeom prst="rect">
            <a:avLst/>
          </a:prstGeom>
          <a:solidFill>
            <a:srgbClr val="0024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 name="Google Shape;44;p18"/>
          <p:cNvCxnSpPr/>
          <p:nvPr/>
        </p:nvCxnSpPr>
        <p:spPr>
          <a:xfrm>
            <a:off x="5029675" y="4495503"/>
            <a:ext cx="540900" cy="0"/>
          </a:xfrm>
          <a:prstGeom prst="straightConnector1">
            <a:avLst/>
          </a:prstGeom>
          <a:noFill/>
          <a:ln w="38100" cap="flat" cmpd="sng">
            <a:solidFill>
              <a:srgbClr val="00243D"/>
            </a:solidFill>
            <a:prstDash val="solid"/>
            <a:round/>
            <a:headEnd type="none" w="sm" len="sm"/>
            <a:tailEnd type="none" w="sm" len="sm"/>
          </a:ln>
        </p:spPr>
      </p:cxnSp>
      <p:sp>
        <p:nvSpPr>
          <p:cNvPr id="45" name="Google Shape;45;p18"/>
          <p:cNvSpPr txBox="1">
            <a:spLocks noGrp="1"/>
          </p:cNvSpPr>
          <p:nvPr>
            <p:ph type="title"/>
          </p:nvPr>
        </p:nvSpPr>
        <p:spPr>
          <a:xfrm>
            <a:off x="265500" y="1209075"/>
            <a:ext cx="4045200" cy="1506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46" name="Google Shape;46;p18"/>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18"/>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8" name="Google Shape;4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9"/>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rgbClr val="00243D"/>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endParaRPr/>
          </a:p>
        </p:txBody>
      </p:sp>
      <p:sp>
        <p:nvSpPr>
          <p:cNvPr id="7" name="Google Shape;7;p10"/>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a:p>
        </p:txBody>
      </p:sp>
      <p:sp>
        <p:nvSpPr>
          <p:cNvPr id="8" name="Google Shape;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t-PT"/>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flaticon.com/free-icons/catalog" TargetMode="External"/><Relationship Id="rId3" Type="http://schemas.openxmlformats.org/officeDocument/2006/relationships/hyperlink" Target="https://www.flaticon.com/free-icons/storage" TargetMode="External"/><Relationship Id="rId7" Type="http://schemas.openxmlformats.org/officeDocument/2006/relationships/hyperlink" Target="https://www.flaticon.com/free-icons/items" TargetMode="External"/><Relationship Id="rId12" Type="http://schemas.openxmlformats.org/officeDocument/2006/relationships/hyperlink" Target="https://www.flaticon.com/free-icons/intuitiv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flaticon.com/free-icons/website" TargetMode="External"/><Relationship Id="rId11" Type="http://schemas.openxmlformats.org/officeDocument/2006/relationships/hyperlink" Target="https://www.flaticon.com/free-icons/best" TargetMode="External"/><Relationship Id="rId5" Type="http://schemas.openxmlformats.org/officeDocument/2006/relationships/hyperlink" Target="https://www.flaticon.com/free-icons/logistics" TargetMode="External"/><Relationship Id="rId10" Type="http://schemas.openxmlformats.org/officeDocument/2006/relationships/hyperlink" Target="https://www.flaticon.com/free-icons/scalable" TargetMode="External"/><Relationship Id="rId4" Type="http://schemas.openxmlformats.org/officeDocument/2006/relationships/hyperlink" Target="https://www.flaticon.com/free-icons/ecommerce" TargetMode="External"/><Relationship Id="rId9" Type="http://schemas.openxmlformats.org/officeDocument/2006/relationships/hyperlink" Target="https://www.flaticon.com/free-icons/proces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43D"/>
        </a:solidFill>
        <a:effectLst/>
      </p:bgPr>
    </p:bg>
    <p:spTree>
      <p:nvGrpSpPr>
        <p:cNvPr id="1" name="Shape 62"/>
        <p:cNvGrpSpPr/>
        <p:nvPr/>
      </p:nvGrpSpPr>
      <p:grpSpPr>
        <a:xfrm>
          <a:off x="0" y="0"/>
          <a:ext cx="0" cy="0"/>
          <a:chOff x="0" y="0"/>
          <a:chExt cx="0" cy="0"/>
        </a:xfrm>
      </p:grpSpPr>
      <p:sp>
        <p:nvSpPr>
          <p:cNvPr id="63" name="Google Shape;63;p1"/>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000"/>
              <a:buNone/>
            </a:pPr>
            <a:r>
              <a:rPr lang="pt-PT"/>
              <a:t>Ecommerce Logistics API and Applications</a:t>
            </a:r>
            <a:endParaRPr/>
          </a:p>
        </p:txBody>
      </p:sp>
      <p:sp>
        <p:nvSpPr>
          <p:cNvPr id="64" name="Google Shape;64;p1"/>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00000"/>
              </a:lnSpc>
              <a:spcBef>
                <a:spcPts val="0"/>
              </a:spcBef>
              <a:spcAft>
                <a:spcPts val="0"/>
              </a:spcAft>
              <a:buSzPts val="2400"/>
              <a:buNone/>
            </a:pPr>
            <a:r>
              <a:rPr lang="pt-PT">
                <a:solidFill>
                  <a:schemeClr val="lt2"/>
                </a:solidFill>
              </a:rPr>
              <a:t>Desenvolvimento de Software de Larga Escala – 1M.EIC 01</a:t>
            </a:r>
            <a:endParaRPr>
              <a:solidFill>
                <a:schemeClr val="lt2"/>
              </a:solidFill>
            </a:endParaRPr>
          </a:p>
        </p:txBody>
      </p:sp>
      <p:sp>
        <p:nvSpPr>
          <p:cNvPr id="65" name="Google Shape;65;p1"/>
          <p:cNvSpPr txBox="1">
            <a:spLocks noGrp="1"/>
          </p:cNvSpPr>
          <p:nvPr>
            <p:ph type="subTitle" idx="1"/>
          </p:nvPr>
        </p:nvSpPr>
        <p:spPr>
          <a:xfrm>
            <a:off x="6519100" y="4170500"/>
            <a:ext cx="1163400" cy="326100"/>
          </a:xfrm>
          <a:prstGeom prst="rect">
            <a:avLst/>
          </a:prstGeom>
          <a:noFill/>
          <a:ln>
            <a:noFill/>
          </a:ln>
        </p:spPr>
        <p:txBody>
          <a:bodyPr spcFirstLastPara="1" wrap="square" lIns="91425" tIns="91425" rIns="91425" bIns="91425" anchor="t" anchorCtr="0">
            <a:normAutofit fontScale="92500" lnSpcReduction="10000"/>
          </a:bodyPr>
          <a:lstStyle/>
          <a:p>
            <a:pPr marL="0" lvl="0" indent="0" algn="ctr" rtl="0">
              <a:lnSpc>
                <a:spcPct val="80000"/>
              </a:lnSpc>
              <a:spcBef>
                <a:spcPts val="0"/>
              </a:spcBef>
              <a:spcAft>
                <a:spcPts val="0"/>
              </a:spcAft>
              <a:buSzPct val="69811"/>
              <a:buNone/>
            </a:pPr>
            <a:r>
              <a:rPr lang="pt-PT" sz="1457">
                <a:solidFill>
                  <a:schemeClr val="lt2"/>
                </a:solidFill>
              </a:rPr>
              <a:t>06/01/2023</a:t>
            </a:r>
            <a:endParaRPr sz="1457">
              <a:solidFill>
                <a:schemeClr val="l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7"/>
          <p:cNvSpPr txBox="1">
            <a:spLocks noGrp="1"/>
          </p:cNvSpPr>
          <p:nvPr>
            <p:ph type="title"/>
          </p:nvPr>
        </p:nvSpPr>
        <p:spPr>
          <a:xfrm>
            <a:off x="480750" y="1764950"/>
            <a:ext cx="8222100" cy="9075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11111"/>
              <a:buNone/>
            </a:pPr>
            <a:r>
              <a:rPr lang="pt-PT"/>
              <a:t>Appendix</a:t>
            </a:r>
            <a:endParaRPr/>
          </a:p>
        </p:txBody>
      </p:sp>
      <p:sp>
        <p:nvSpPr>
          <p:cNvPr id="144" name="Google Shape;14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pt-PT"/>
              <a:t>10</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4572000" y="458025"/>
            <a:ext cx="4184100" cy="6861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000"/>
              <a:buNone/>
            </a:pPr>
            <a:r>
              <a:rPr lang="pt-PT"/>
              <a:t>Product architecture</a:t>
            </a:r>
            <a:endParaRPr/>
          </a:p>
        </p:txBody>
      </p:sp>
      <p:sp>
        <p:nvSpPr>
          <p:cNvPr id="150" name="Google Shape;150;p8"/>
          <p:cNvSpPr txBox="1">
            <a:spLocks noGrp="1"/>
          </p:cNvSpPr>
          <p:nvPr>
            <p:ph type="body" idx="1"/>
          </p:nvPr>
        </p:nvSpPr>
        <p:spPr>
          <a:xfrm>
            <a:off x="4572000" y="1489825"/>
            <a:ext cx="4059600" cy="30789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pt-PT"/>
              <a:t>The </a:t>
            </a:r>
            <a:r>
              <a:rPr lang="pt-PT" i="1"/>
              <a:t>base app </a:t>
            </a:r>
            <a:r>
              <a:rPr lang="pt-PT"/>
              <a:t>bootstraps the inbound, the catalog and the brand configuration.</a:t>
            </a:r>
            <a:endParaRPr/>
          </a:p>
          <a:p>
            <a:pPr marL="457200" lvl="0" indent="-342900" algn="l" rtl="0">
              <a:lnSpc>
                <a:spcPct val="115000"/>
              </a:lnSpc>
              <a:spcBef>
                <a:spcPts val="0"/>
              </a:spcBef>
              <a:spcAft>
                <a:spcPts val="0"/>
              </a:spcAft>
              <a:buSzPts val="1800"/>
              <a:buChar char="●"/>
            </a:pPr>
            <a:r>
              <a:rPr lang="pt-PT"/>
              <a:t>These microservices communicate only via Kafka messages and scale well since there is no coupling.</a:t>
            </a:r>
            <a:endParaRPr/>
          </a:p>
          <a:p>
            <a:pPr marL="457200" lvl="0" indent="-342900" algn="l" rtl="0">
              <a:lnSpc>
                <a:spcPct val="115000"/>
              </a:lnSpc>
              <a:spcBef>
                <a:spcPts val="0"/>
              </a:spcBef>
              <a:spcAft>
                <a:spcPts val="0"/>
              </a:spcAft>
              <a:buSzPts val="1800"/>
              <a:buChar char="●"/>
            </a:pPr>
            <a:r>
              <a:rPr lang="pt-PT"/>
              <a:t>Flutter for the frontend and </a:t>
            </a:r>
            <a:r>
              <a:rPr lang="pt-PT" i="1"/>
              <a:t>ASP.NET </a:t>
            </a:r>
            <a:r>
              <a:rPr lang="pt-PT"/>
              <a:t>for the backend. They are modern and work reliably.</a:t>
            </a:r>
            <a:endParaRPr/>
          </a:p>
        </p:txBody>
      </p:sp>
      <p:sp>
        <p:nvSpPr>
          <p:cNvPr id="151" name="Google Shape;15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r>
              <a:rPr lang="pt-PT"/>
              <a:t> </a:t>
            </a:r>
            <a:fld id="{00000000-1234-1234-1234-123412341234}" type="slidenum">
              <a:rPr lang="pt-PT"/>
              <a:t>11</a:t>
            </a:fld>
            <a:endParaRPr/>
          </a:p>
        </p:txBody>
      </p:sp>
      <p:pic>
        <p:nvPicPr>
          <p:cNvPr id="152" name="Google Shape;152;p8"/>
          <p:cNvPicPr preferRelativeResize="0"/>
          <p:nvPr/>
        </p:nvPicPr>
        <p:blipFill rotWithShape="1">
          <a:blip r:embed="rId3">
            <a:alphaModFix/>
          </a:blip>
          <a:srcRect/>
          <a:stretch/>
        </p:blipFill>
        <p:spPr>
          <a:xfrm>
            <a:off x="0" y="0"/>
            <a:ext cx="4059695" cy="51435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000"/>
              <a:buNone/>
            </a:pPr>
            <a:r>
              <a:rPr lang="pt-PT"/>
              <a:t>Image Attribution</a:t>
            </a:r>
            <a:endParaRPr/>
          </a:p>
        </p:txBody>
      </p:sp>
      <p:sp>
        <p:nvSpPr>
          <p:cNvPr id="158" name="Google Shape;158;p9"/>
          <p:cNvSpPr txBox="1">
            <a:spLocks noGrp="1"/>
          </p:cNvSpPr>
          <p:nvPr>
            <p:ph type="body" idx="1"/>
          </p:nvPr>
        </p:nvSpPr>
        <p:spPr>
          <a:xfrm>
            <a:off x="387900" y="1489825"/>
            <a:ext cx="8496300" cy="3435600"/>
          </a:xfrm>
          <a:prstGeom prst="rect">
            <a:avLst/>
          </a:prstGeom>
          <a:noFill/>
          <a:ln>
            <a:noFill/>
          </a:ln>
        </p:spPr>
        <p:txBody>
          <a:bodyPr spcFirstLastPara="1" wrap="square" lIns="91425" tIns="91425" rIns="91425" bIns="91425" anchor="t" anchorCtr="0">
            <a:noAutofit/>
          </a:bodyPr>
          <a:lstStyle/>
          <a:p>
            <a:pPr marL="457200" lvl="0" indent="-325755" algn="l" rtl="0">
              <a:lnSpc>
                <a:spcPct val="115000"/>
              </a:lnSpc>
              <a:spcBef>
                <a:spcPts val="0"/>
              </a:spcBef>
              <a:spcAft>
                <a:spcPts val="0"/>
              </a:spcAft>
              <a:buSzPts val="1530"/>
              <a:buChar char="●"/>
            </a:pPr>
            <a:r>
              <a:rPr lang="pt-PT" sz="1530" u="sng">
                <a:solidFill>
                  <a:schemeClr val="hlink"/>
                </a:solidFill>
                <a:hlinkClick r:id="rId3"/>
              </a:rPr>
              <a:t>https://www.flaticon.com/free-icons/storage</a:t>
            </a:r>
            <a:r>
              <a:rPr lang="pt-PT" sz="1530"/>
              <a:t>  - Storage icons created by Nhor Phai </a:t>
            </a:r>
            <a:endParaRPr sz="1530"/>
          </a:p>
          <a:p>
            <a:pPr marL="457200" lvl="0" indent="-325755" algn="l" rtl="0">
              <a:lnSpc>
                <a:spcPct val="115000"/>
              </a:lnSpc>
              <a:spcBef>
                <a:spcPts val="0"/>
              </a:spcBef>
              <a:spcAft>
                <a:spcPts val="0"/>
              </a:spcAft>
              <a:buSzPts val="1530"/>
              <a:buChar char="●"/>
            </a:pPr>
            <a:r>
              <a:rPr lang="pt-PT" sz="1530" u="sng">
                <a:solidFill>
                  <a:schemeClr val="hlink"/>
                </a:solidFill>
                <a:hlinkClick r:id="rId4"/>
              </a:rPr>
              <a:t>https://www.flaticon.com/free-icons/ecommerce</a:t>
            </a:r>
            <a:r>
              <a:rPr lang="pt-PT" sz="1530"/>
              <a:t> - Ecommerce icons created by Eucalyp</a:t>
            </a:r>
            <a:endParaRPr sz="1530"/>
          </a:p>
          <a:p>
            <a:pPr marL="457200" lvl="0" indent="-325755" algn="l" rtl="0">
              <a:lnSpc>
                <a:spcPct val="115000"/>
              </a:lnSpc>
              <a:spcBef>
                <a:spcPts val="0"/>
              </a:spcBef>
              <a:spcAft>
                <a:spcPts val="0"/>
              </a:spcAft>
              <a:buSzPts val="1530"/>
              <a:buChar char="●"/>
            </a:pPr>
            <a:r>
              <a:rPr lang="pt-PT" sz="1530" u="sng">
                <a:solidFill>
                  <a:schemeClr val="hlink"/>
                </a:solidFill>
                <a:hlinkClick r:id="rId5"/>
              </a:rPr>
              <a:t>https://www.flaticon.com/free-icons/logistics</a:t>
            </a:r>
            <a:r>
              <a:rPr lang="pt-PT" sz="1530"/>
              <a:t> - Logistics icons created by Eucalyp </a:t>
            </a:r>
            <a:endParaRPr sz="1530"/>
          </a:p>
          <a:p>
            <a:pPr marL="457200" lvl="0" indent="-325755" algn="l" rtl="0">
              <a:lnSpc>
                <a:spcPct val="115000"/>
              </a:lnSpc>
              <a:spcBef>
                <a:spcPts val="0"/>
              </a:spcBef>
              <a:spcAft>
                <a:spcPts val="0"/>
              </a:spcAft>
              <a:buSzPts val="1530"/>
              <a:buChar char="●"/>
            </a:pPr>
            <a:r>
              <a:rPr lang="pt-PT" sz="1530" u="sng">
                <a:solidFill>
                  <a:schemeClr val="hlink"/>
                </a:solidFill>
                <a:hlinkClick r:id="rId6"/>
              </a:rPr>
              <a:t>https://www.flaticon.com/free-icons/website</a:t>
            </a:r>
            <a:r>
              <a:rPr lang="pt-PT" sz="1530"/>
              <a:t> - Website icons created by Freepik</a:t>
            </a:r>
            <a:endParaRPr sz="1530"/>
          </a:p>
          <a:p>
            <a:pPr marL="457200" lvl="0" indent="-325755" algn="l" rtl="0">
              <a:lnSpc>
                <a:spcPct val="115000"/>
              </a:lnSpc>
              <a:spcBef>
                <a:spcPts val="0"/>
              </a:spcBef>
              <a:spcAft>
                <a:spcPts val="0"/>
              </a:spcAft>
              <a:buSzPts val="1530"/>
              <a:buChar char="●"/>
            </a:pPr>
            <a:r>
              <a:rPr lang="pt-PT" sz="1530" u="sng">
                <a:solidFill>
                  <a:schemeClr val="hlink"/>
                </a:solidFill>
                <a:hlinkClick r:id="rId7"/>
              </a:rPr>
              <a:t>https://www.flaticon.com/free-icons/items</a:t>
            </a:r>
            <a:r>
              <a:rPr lang="pt-PT" sz="1530"/>
              <a:t> - Items icons created by Uniconlabs</a:t>
            </a:r>
            <a:endParaRPr sz="1530"/>
          </a:p>
          <a:p>
            <a:pPr marL="457200" lvl="0" indent="-325755" algn="l" rtl="0">
              <a:lnSpc>
                <a:spcPct val="115000"/>
              </a:lnSpc>
              <a:spcBef>
                <a:spcPts val="0"/>
              </a:spcBef>
              <a:spcAft>
                <a:spcPts val="0"/>
              </a:spcAft>
              <a:buSzPts val="1530"/>
              <a:buChar char="●"/>
            </a:pPr>
            <a:r>
              <a:rPr lang="pt-PT" sz="1530" u="sng">
                <a:solidFill>
                  <a:schemeClr val="hlink"/>
                </a:solidFill>
                <a:hlinkClick r:id="rId8"/>
              </a:rPr>
              <a:t>https://www.flaticon.com/free-icons/catalog</a:t>
            </a:r>
            <a:r>
              <a:rPr lang="pt-PT" sz="1530"/>
              <a:t> - Catalog icons created haiby Nhor P</a:t>
            </a:r>
            <a:endParaRPr sz="1530"/>
          </a:p>
          <a:p>
            <a:pPr marL="457200" lvl="0" indent="-325755" algn="l" rtl="0">
              <a:lnSpc>
                <a:spcPct val="115000"/>
              </a:lnSpc>
              <a:spcBef>
                <a:spcPts val="0"/>
              </a:spcBef>
              <a:spcAft>
                <a:spcPts val="0"/>
              </a:spcAft>
              <a:buSzPts val="1530"/>
              <a:buChar char="●"/>
            </a:pPr>
            <a:r>
              <a:rPr lang="pt-PT" sz="1530" u="sng">
                <a:solidFill>
                  <a:schemeClr val="hlink"/>
                </a:solidFill>
                <a:hlinkClick r:id="rId9"/>
              </a:rPr>
              <a:t>https://www.flaticon.com/free-icons/process</a:t>
            </a:r>
            <a:r>
              <a:rPr lang="pt-PT" sz="1530"/>
              <a:t> - Process icons created by Freepik</a:t>
            </a:r>
            <a:endParaRPr sz="1530"/>
          </a:p>
          <a:p>
            <a:pPr marL="457200" lvl="0" indent="-325755" algn="l" rtl="0">
              <a:lnSpc>
                <a:spcPct val="115000"/>
              </a:lnSpc>
              <a:spcBef>
                <a:spcPts val="0"/>
              </a:spcBef>
              <a:spcAft>
                <a:spcPts val="0"/>
              </a:spcAft>
              <a:buSzPts val="1530"/>
              <a:buChar char="●"/>
            </a:pPr>
            <a:r>
              <a:rPr lang="pt-PT" sz="1530" u="sng">
                <a:solidFill>
                  <a:schemeClr val="hlink"/>
                </a:solidFill>
                <a:hlinkClick r:id="rId10"/>
              </a:rPr>
              <a:t>https://www.flaticon.com/free-icons/scalable</a:t>
            </a:r>
            <a:r>
              <a:rPr lang="pt-PT" sz="1530"/>
              <a:t> - Scalable icons created by Freepik</a:t>
            </a:r>
            <a:endParaRPr sz="1530"/>
          </a:p>
          <a:p>
            <a:pPr marL="457200" lvl="0" indent="-325755" algn="l" rtl="0">
              <a:lnSpc>
                <a:spcPct val="115000"/>
              </a:lnSpc>
              <a:spcBef>
                <a:spcPts val="0"/>
              </a:spcBef>
              <a:spcAft>
                <a:spcPts val="0"/>
              </a:spcAft>
              <a:buSzPts val="1530"/>
              <a:buChar char="●"/>
            </a:pPr>
            <a:r>
              <a:rPr lang="pt-PT" sz="1530" u="sng">
                <a:solidFill>
                  <a:schemeClr val="hlink"/>
                </a:solidFill>
                <a:hlinkClick r:id="rId11"/>
              </a:rPr>
              <a:t>https://www.flaticon.com/free-icons/best</a:t>
            </a:r>
            <a:r>
              <a:rPr lang="pt-PT" sz="1530"/>
              <a:t> - Best icons created by Freepik</a:t>
            </a:r>
            <a:endParaRPr sz="1530"/>
          </a:p>
          <a:p>
            <a:pPr marL="457200" lvl="0" indent="-325755" algn="l" rtl="0">
              <a:lnSpc>
                <a:spcPct val="115000"/>
              </a:lnSpc>
              <a:spcBef>
                <a:spcPts val="0"/>
              </a:spcBef>
              <a:spcAft>
                <a:spcPts val="0"/>
              </a:spcAft>
              <a:buSzPts val="1530"/>
              <a:buChar char="●"/>
            </a:pPr>
            <a:r>
              <a:rPr lang="pt-PT" sz="1530" u="sng">
                <a:solidFill>
                  <a:schemeClr val="hlink"/>
                </a:solidFill>
                <a:hlinkClick r:id="rId12"/>
              </a:rPr>
              <a:t>https://www.flaticon.com/free-icons/intuitive</a:t>
            </a:r>
            <a:r>
              <a:rPr lang="pt-PT" sz="1530"/>
              <a:t> - Intuitive icons created by Freepik</a:t>
            </a:r>
            <a:endParaRPr sz="1530"/>
          </a:p>
        </p:txBody>
      </p:sp>
      <p:sp>
        <p:nvSpPr>
          <p:cNvPr id="159" name="Google Shape;15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r>
              <a:rPr lang="pt-PT"/>
              <a:t> </a:t>
            </a:r>
            <a:fld id="{00000000-1234-1234-1234-123412341234}" type="slidenum">
              <a:rPr lang="pt-PT"/>
              <a:t>12</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000"/>
              <a:buNone/>
            </a:pPr>
            <a:r>
              <a:rPr lang="pt-PT"/>
              <a:t>The problem</a:t>
            </a:r>
            <a:endParaRPr/>
          </a:p>
        </p:txBody>
      </p:sp>
      <p:sp>
        <p:nvSpPr>
          <p:cNvPr id="71" name="Google Shape;7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r>
              <a:rPr lang="pt-PT"/>
              <a:t> </a:t>
            </a:r>
            <a:fld id="{00000000-1234-1234-1234-123412341234}" type="slidenum">
              <a:rPr lang="pt-PT"/>
              <a:t>2</a:t>
            </a:fld>
            <a:endParaRPr/>
          </a:p>
        </p:txBody>
      </p:sp>
      <p:pic>
        <p:nvPicPr>
          <p:cNvPr id="72" name="Google Shape;72;p2"/>
          <p:cNvPicPr preferRelativeResize="0"/>
          <p:nvPr/>
        </p:nvPicPr>
        <p:blipFill rotWithShape="1">
          <a:blip r:embed="rId3">
            <a:alphaModFix/>
          </a:blip>
          <a:srcRect/>
          <a:stretch/>
        </p:blipFill>
        <p:spPr>
          <a:xfrm>
            <a:off x="673475" y="2568210"/>
            <a:ext cx="1011191" cy="1011190"/>
          </a:xfrm>
          <a:prstGeom prst="rect">
            <a:avLst/>
          </a:prstGeom>
          <a:noFill/>
          <a:ln>
            <a:noFill/>
          </a:ln>
        </p:spPr>
      </p:pic>
      <p:pic>
        <p:nvPicPr>
          <p:cNvPr id="73" name="Google Shape;73;p2"/>
          <p:cNvPicPr preferRelativeResize="0"/>
          <p:nvPr/>
        </p:nvPicPr>
        <p:blipFill rotWithShape="1">
          <a:blip r:embed="rId4">
            <a:alphaModFix/>
          </a:blip>
          <a:srcRect/>
          <a:stretch/>
        </p:blipFill>
        <p:spPr>
          <a:xfrm>
            <a:off x="673480" y="3788050"/>
            <a:ext cx="1011199" cy="1011200"/>
          </a:xfrm>
          <a:prstGeom prst="rect">
            <a:avLst/>
          </a:prstGeom>
          <a:noFill/>
          <a:ln>
            <a:noFill/>
          </a:ln>
        </p:spPr>
      </p:pic>
      <p:sp>
        <p:nvSpPr>
          <p:cNvPr id="74" name="Google Shape;74;p2"/>
          <p:cNvSpPr txBox="1"/>
          <p:nvPr/>
        </p:nvSpPr>
        <p:spPr>
          <a:xfrm>
            <a:off x="1982772" y="2850600"/>
            <a:ext cx="66168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pt-PT" sz="1700" b="1" i="0" u="none" strike="noStrike" cap="none">
                <a:solidFill>
                  <a:schemeClr val="dk1"/>
                </a:solidFill>
                <a:latin typeface="Roboto"/>
                <a:ea typeface="Roboto"/>
                <a:cs typeface="Roboto"/>
                <a:sym typeface="Roboto"/>
              </a:rPr>
              <a:t>Finding</a:t>
            </a:r>
            <a:r>
              <a:rPr lang="pt-PT" sz="1700" b="0" i="0" u="none" strike="noStrike" cap="none">
                <a:solidFill>
                  <a:schemeClr val="dk1"/>
                </a:solidFill>
                <a:latin typeface="Roboto"/>
                <a:ea typeface="Roboto"/>
                <a:cs typeface="Roboto"/>
                <a:sym typeface="Roboto"/>
              </a:rPr>
              <a:t> and </a:t>
            </a:r>
            <a:r>
              <a:rPr lang="pt-PT" sz="1700" b="1" i="0" u="none" strike="noStrike" cap="none">
                <a:solidFill>
                  <a:schemeClr val="dk1"/>
                </a:solidFill>
                <a:latin typeface="Roboto"/>
                <a:ea typeface="Roboto"/>
                <a:cs typeface="Roboto"/>
                <a:sym typeface="Roboto"/>
              </a:rPr>
              <a:t>managing</a:t>
            </a:r>
            <a:r>
              <a:rPr lang="pt-PT" sz="1700" b="0" i="0" u="none" strike="noStrike" cap="none">
                <a:solidFill>
                  <a:schemeClr val="dk1"/>
                </a:solidFill>
                <a:latin typeface="Roboto"/>
                <a:ea typeface="Roboto"/>
                <a:cs typeface="Roboto"/>
                <a:sym typeface="Roboto"/>
              </a:rPr>
              <a:t> </a:t>
            </a:r>
            <a:r>
              <a:rPr lang="pt-PT" sz="1700" b="1" i="0" u="none" strike="noStrike" cap="none">
                <a:solidFill>
                  <a:schemeClr val="dk1"/>
                </a:solidFill>
                <a:latin typeface="Roboto"/>
                <a:ea typeface="Roboto"/>
                <a:cs typeface="Roboto"/>
                <a:sym typeface="Roboto"/>
              </a:rPr>
              <a:t>storage </a:t>
            </a:r>
            <a:r>
              <a:rPr lang="pt-PT" sz="1700" b="0" i="0" u="none" strike="noStrike" cap="none">
                <a:solidFill>
                  <a:schemeClr val="dk1"/>
                </a:solidFill>
                <a:latin typeface="Roboto"/>
                <a:ea typeface="Roboto"/>
                <a:cs typeface="Roboto"/>
                <a:sym typeface="Roboto"/>
              </a:rPr>
              <a:t>of products after manufacturing.</a:t>
            </a:r>
            <a:endParaRPr sz="1700" b="0" i="0" u="none" strike="noStrike" cap="none">
              <a:solidFill>
                <a:schemeClr val="dk1"/>
              </a:solidFill>
              <a:latin typeface="Roboto"/>
              <a:ea typeface="Roboto"/>
              <a:cs typeface="Roboto"/>
              <a:sym typeface="Roboto"/>
            </a:endParaRPr>
          </a:p>
        </p:txBody>
      </p:sp>
      <p:sp>
        <p:nvSpPr>
          <p:cNvPr id="75" name="Google Shape;75;p2"/>
          <p:cNvSpPr txBox="1"/>
          <p:nvPr/>
        </p:nvSpPr>
        <p:spPr>
          <a:xfrm>
            <a:off x="1982775" y="1572550"/>
            <a:ext cx="66168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pt-PT" sz="1700" b="1" i="0" u="none" strike="noStrike" cap="none">
                <a:solidFill>
                  <a:schemeClr val="dk1"/>
                </a:solidFill>
                <a:latin typeface="Roboto"/>
                <a:ea typeface="Roboto"/>
                <a:cs typeface="Roboto"/>
                <a:sym typeface="Roboto"/>
              </a:rPr>
              <a:t>Logistics </a:t>
            </a:r>
            <a:r>
              <a:rPr lang="pt-PT" sz="1700" b="0" i="0" u="none" strike="noStrike" cap="none">
                <a:solidFill>
                  <a:schemeClr val="dk1"/>
                </a:solidFill>
                <a:latin typeface="Roboto"/>
                <a:ea typeface="Roboto"/>
                <a:cs typeface="Roboto"/>
                <a:sym typeface="Roboto"/>
              </a:rPr>
              <a:t>poses a challenge for new up and coming e-commerce businesses.</a:t>
            </a:r>
            <a:endParaRPr sz="1700" b="0" i="0" u="none" strike="noStrike" cap="none">
              <a:solidFill>
                <a:schemeClr val="dk1"/>
              </a:solidFill>
              <a:latin typeface="Roboto"/>
              <a:ea typeface="Roboto"/>
              <a:cs typeface="Roboto"/>
              <a:sym typeface="Roboto"/>
            </a:endParaRPr>
          </a:p>
        </p:txBody>
      </p:sp>
      <p:pic>
        <p:nvPicPr>
          <p:cNvPr id="76" name="Google Shape;76;p2"/>
          <p:cNvPicPr preferRelativeResize="0"/>
          <p:nvPr/>
        </p:nvPicPr>
        <p:blipFill rotWithShape="1">
          <a:blip r:embed="rId5">
            <a:alphaModFix/>
          </a:blip>
          <a:srcRect/>
          <a:stretch/>
        </p:blipFill>
        <p:spPr>
          <a:xfrm>
            <a:off x="673475" y="1420950"/>
            <a:ext cx="1011200" cy="1011200"/>
          </a:xfrm>
          <a:prstGeom prst="rect">
            <a:avLst/>
          </a:prstGeom>
          <a:noFill/>
          <a:ln>
            <a:noFill/>
          </a:ln>
        </p:spPr>
      </p:pic>
      <p:sp>
        <p:nvSpPr>
          <p:cNvPr id="77" name="Google Shape;77;p2"/>
          <p:cNvSpPr txBox="1"/>
          <p:nvPr/>
        </p:nvSpPr>
        <p:spPr>
          <a:xfrm>
            <a:off x="1982772" y="3939650"/>
            <a:ext cx="66168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pt-PT" sz="1700" b="0" i="0" u="none" strike="noStrike" cap="none">
                <a:solidFill>
                  <a:schemeClr val="dk1"/>
                </a:solidFill>
                <a:latin typeface="Roboto"/>
                <a:ea typeface="Roboto"/>
                <a:cs typeface="Roboto"/>
                <a:sym typeface="Roboto"/>
              </a:rPr>
              <a:t>Coordinating the </a:t>
            </a:r>
            <a:r>
              <a:rPr lang="pt-PT" sz="1700" b="1" i="0" u="none" strike="noStrike" cap="none">
                <a:solidFill>
                  <a:schemeClr val="dk1"/>
                </a:solidFill>
                <a:latin typeface="Roboto"/>
                <a:ea typeface="Roboto"/>
                <a:cs typeface="Roboto"/>
                <a:sym typeface="Roboto"/>
              </a:rPr>
              <a:t>transport</a:t>
            </a:r>
            <a:r>
              <a:rPr lang="pt-PT" sz="1700" b="0" i="0" u="none" strike="noStrike" cap="none">
                <a:solidFill>
                  <a:schemeClr val="dk1"/>
                </a:solidFill>
                <a:latin typeface="Roboto"/>
                <a:ea typeface="Roboto"/>
                <a:cs typeface="Roboto"/>
                <a:sym typeface="Roboto"/>
              </a:rPr>
              <a:t> of products, both to physical shops and to the end user.</a:t>
            </a:r>
            <a:endParaRPr sz="17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000"/>
              <a:buNone/>
            </a:pPr>
            <a:r>
              <a:rPr lang="pt-PT"/>
              <a:t>The solution</a:t>
            </a:r>
            <a:endParaRPr/>
          </a:p>
        </p:txBody>
      </p:sp>
      <p:sp>
        <p:nvSpPr>
          <p:cNvPr id="83" name="Google Shape;8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r>
              <a:rPr lang="pt-PT" dirty="0"/>
              <a:t> </a:t>
            </a:r>
            <a:fld id="{00000000-1234-1234-1234-123412341234}" type="slidenum">
              <a:rPr lang="pt-PT"/>
              <a:t>3</a:t>
            </a:fld>
            <a:endParaRPr dirty="0"/>
          </a:p>
        </p:txBody>
      </p:sp>
      <p:sp>
        <p:nvSpPr>
          <p:cNvPr id="84" name="Google Shape;84;p3"/>
          <p:cNvSpPr txBox="1"/>
          <p:nvPr/>
        </p:nvSpPr>
        <p:spPr>
          <a:xfrm>
            <a:off x="2833725" y="1179250"/>
            <a:ext cx="3715500" cy="5388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200"/>
              </a:spcAft>
              <a:buClr>
                <a:srgbClr val="000000"/>
              </a:buClr>
              <a:buSzPts val="2300"/>
              <a:buFont typeface="Arial"/>
              <a:buNone/>
            </a:pPr>
            <a:r>
              <a:rPr lang="pt-PT" sz="2300" b="1" i="0" u="none" strike="noStrike" cap="none">
                <a:solidFill>
                  <a:schemeClr val="dk1"/>
                </a:solidFill>
                <a:latin typeface="Roboto"/>
                <a:ea typeface="Roboto"/>
                <a:cs typeface="Roboto"/>
                <a:sym typeface="Roboto"/>
              </a:rPr>
              <a:t>Everything in one place</a:t>
            </a:r>
            <a:endParaRPr sz="2600" b="1" i="0" u="none" strike="noStrike" cap="none">
              <a:solidFill>
                <a:schemeClr val="dk1"/>
              </a:solidFill>
              <a:latin typeface="Roboto"/>
              <a:ea typeface="Roboto"/>
              <a:cs typeface="Roboto"/>
              <a:sym typeface="Roboto"/>
            </a:endParaRPr>
          </a:p>
        </p:txBody>
      </p:sp>
      <p:pic>
        <p:nvPicPr>
          <p:cNvPr id="85" name="Google Shape;85;p3"/>
          <p:cNvPicPr preferRelativeResize="0"/>
          <p:nvPr/>
        </p:nvPicPr>
        <p:blipFill rotWithShape="1">
          <a:blip r:embed="rId3">
            <a:alphaModFix/>
          </a:blip>
          <a:srcRect/>
          <a:stretch/>
        </p:blipFill>
        <p:spPr>
          <a:xfrm>
            <a:off x="1800550" y="1889975"/>
            <a:ext cx="5542906" cy="2036625"/>
          </a:xfrm>
          <a:prstGeom prst="rect">
            <a:avLst/>
          </a:prstGeom>
          <a:noFill/>
          <a:ln>
            <a:noFill/>
          </a:ln>
        </p:spPr>
      </p:pic>
      <p:sp>
        <p:nvSpPr>
          <p:cNvPr id="86" name="Google Shape;86;p3"/>
          <p:cNvSpPr txBox="1"/>
          <p:nvPr/>
        </p:nvSpPr>
        <p:spPr>
          <a:xfrm>
            <a:off x="1606775" y="3850400"/>
            <a:ext cx="15780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pt-PT" sz="1700" b="0" i="0" u="none" strike="noStrike" cap="none">
                <a:solidFill>
                  <a:schemeClr val="dk1"/>
                </a:solidFill>
                <a:latin typeface="Roboto"/>
                <a:ea typeface="Roboto"/>
                <a:cs typeface="Roboto"/>
                <a:sym typeface="Roboto"/>
              </a:rPr>
              <a:t>Warehouse and Transport</a:t>
            </a:r>
            <a:endParaRPr sz="1700" b="0" i="0" u="none" strike="noStrike" cap="none">
              <a:solidFill>
                <a:schemeClr val="dk1"/>
              </a:solidFill>
              <a:latin typeface="Roboto"/>
              <a:ea typeface="Roboto"/>
              <a:cs typeface="Roboto"/>
              <a:sym typeface="Roboto"/>
            </a:endParaRPr>
          </a:p>
        </p:txBody>
      </p:sp>
      <p:sp>
        <p:nvSpPr>
          <p:cNvPr id="87" name="Google Shape;87;p3"/>
          <p:cNvSpPr txBox="1"/>
          <p:nvPr/>
        </p:nvSpPr>
        <p:spPr>
          <a:xfrm>
            <a:off x="3783000" y="3850400"/>
            <a:ext cx="15780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pt-PT" sz="1700" b="0" i="0" u="none" strike="noStrike" cap="none">
                <a:solidFill>
                  <a:schemeClr val="dk1"/>
                </a:solidFill>
                <a:latin typeface="Roboto"/>
                <a:ea typeface="Roboto"/>
                <a:cs typeface="Roboto"/>
                <a:sym typeface="Roboto"/>
              </a:rPr>
              <a:t>Product Management</a:t>
            </a:r>
            <a:endParaRPr sz="1700" b="0" i="0" u="none" strike="noStrike" cap="none">
              <a:solidFill>
                <a:schemeClr val="dk1"/>
              </a:solidFill>
              <a:latin typeface="Roboto"/>
              <a:ea typeface="Roboto"/>
              <a:cs typeface="Roboto"/>
              <a:sym typeface="Roboto"/>
            </a:endParaRPr>
          </a:p>
        </p:txBody>
      </p:sp>
      <p:sp>
        <p:nvSpPr>
          <p:cNvPr id="88" name="Google Shape;88;p3"/>
          <p:cNvSpPr txBox="1"/>
          <p:nvPr/>
        </p:nvSpPr>
        <p:spPr>
          <a:xfrm>
            <a:off x="5959225" y="3850400"/>
            <a:ext cx="15780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pt-PT" sz="1700" b="0" i="0" u="none" strike="noStrike" cap="none">
                <a:solidFill>
                  <a:schemeClr val="dk1"/>
                </a:solidFill>
                <a:latin typeface="Roboto"/>
                <a:ea typeface="Roboto"/>
                <a:cs typeface="Roboto"/>
                <a:sym typeface="Roboto"/>
              </a:rPr>
              <a:t>Configure your Services</a:t>
            </a:r>
            <a:endParaRPr sz="17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DD644-3450-C949-3837-C54ACE98FE07}"/>
              </a:ext>
            </a:extLst>
          </p:cNvPr>
          <p:cNvSpPr>
            <a:spLocks noGrp="1"/>
          </p:cNvSpPr>
          <p:nvPr>
            <p:ph type="title"/>
          </p:nvPr>
        </p:nvSpPr>
        <p:spPr/>
        <p:txBody>
          <a:bodyPr/>
          <a:lstStyle/>
          <a:p>
            <a:r>
              <a:rPr lang="en-US" dirty="0"/>
              <a:t>Inbound</a:t>
            </a:r>
            <a:endParaRPr lang="pt-PT" dirty="0"/>
          </a:p>
        </p:txBody>
      </p:sp>
      <p:sp>
        <p:nvSpPr>
          <p:cNvPr id="4" name="Marcador de Posição do Número do Diapositivo 3">
            <a:extLst>
              <a:ext uri="{FF2B5EF4-FFF2-40B4-BE49-F238E27FC236}">
                <a16:creationId xmlns:a16="http://schemas.microsoft.com/office/drawing/2014/main" id="{8A5A1B83-733B-485A-1ACE-A0D493066FD9}"/>
              </a:ext>
            </a:extLst>
          </p:cNvPr>
          <p:cNvSpPr>
            <a:spLocks noGrp="1"/>
          </p:cNvSpPr>
          <p:nvPr>
            <p:ph type="sldNum" idx="12"/>
          </p:nvPr>
        </p:nvSpPr>
        <p:spPr/>
        <p:txBody>
          <a:bodyPr/>
          <a:lstStyle/>
          <a:p>
            <a:pPr marL="0" lvl="0" indent="0" algn="r" rtl="0">
              <a:spcBef>
                <a:spcPts val="0"/>
              </a:spcBef>
              <a:spcAft>
                <a:spcPts val="0"/>
              </a:spcAft>
              <a:buNone/>
            </a:pPr>
            <a:r>
              <a:rPr lang="pt-PT"/>
              <a:t> </a:t>
            </a:r>
            <a:fld id="{00000000-1234-1234-1234-123412341234}" type="slidenum">
              <a:rPr lang="pt-PT" smtClean="0"/>
              <a:t>4</a:t>
            </a:fld>
            <a:endParaRPr/>
          </a:p>
        </p:txBody>
      </p:sp>
      <p:pic>
        <p:nvPicPr>
          <p:cNvPr id="5" name="demo_inbound">
            <a:hlinkClick r:id="" action="ppaction://media"/>
            <a:extLst>
              <a:ext uri="{FF2B5EF4-FFF2-40B4-BE49-F238E27FC236}">
                <a16:creationId xmlns:a16="http://schemas.microsoft.com/office/drawing/2014/main" id="{680EE3CB-7199-6787-E841-96F365BB9A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3471" y="1388325"/>
            <a:ext cx="5724293" cy="3219915"/>
          </a:xfrm>
          <a:prstGeom prst="rect">
            <a:avLst/>
          </a:prstGeom>
        </p:spPr>
      </p:pic>
    </p:spTree>
    <p:extLst>
      <p:ext uri="{BB962C8B-B14F-4D97-AF65-F5344CB8AC3E}">
        <p14:creationId xmlns:p14="http://schemas.microsoft.com/office/powerpoint/2010/main" val="4107203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DD644-3450-C949-3837-C54ACE98FE07}"/>
              </a:ext>
            </a:extLst>
          </p:cNvPr>
          <p:cNvSpPr>
            <a:spLocks noGrp="1"/>
          </p:cNvSpPr>
          <p:nvPr>
            <p:ph type="title"/>
          </p:nvPr>
        </p:nvSpPr>
        <p:spPr/>
        <p:txBody>
          <a:bodyPr/>
          <a:lstStyle/>
          <a:p>
            <a:r>
              <a:rPr lang="en-US" dirty="0"/>
              <a:t>Catalog</a:t>
            </a:r>
            <a:endParaRPr lang="pt-PT" dirty="0"/>
          </a:p>
        </p:txBody>
      </p:sp>
      <p:sp>
        <p:nvSpPr>
          <p:cNvPr id="4" name="Marcador de Posição do Número do Diapositivo 3">
            <a:extLst>
              <a:ext uri="{FF2B5EF4-FFF2-40B4-BE49-F238E27FC236}">
                <a16:creationId xmlns:a16="http://schemas.microsoft.com/office/drawing/2014/main" id="{8A5A1B83-733B-485A-1ACE-A0D493066FD9}"/>
              </a:ext>
            </a:extLst>
          </p:cNvPr>
          <p:cNvSpPr>
            <a:spLocks noGrp="1"/>
          </p:cNvSpPr>
          <p:nvPr>
            <p:ph type="sldNum" idx="12"/>
          </p:nvPr>
        </p:nvSpPr>
        <p:spPr/>
        <p:txBody>
          <a:bodyPr/>
          <a:lstStyle/>
          <a:p>
            <a:pPr marL="0" lvl="0" indent="0" algn="r" rtl="0">
              <a:spcBef>
                <a:spcPts val="0"/>
              </a:spcBef>
              <a:spcAft>
                <a:spcPts val="0"/>
              </a:spcAft>
              <a:buNone/>
            </a:pPr>
            <a:r>
              <a:rPr lang="pt-PT"/>
              <a:t> </a:t>
            </a:r>
            <a:fld id="{00000000-1234-1234-1234-123412341234}" type="slidenum">
              <a:rPr lang="pt-PT" smtClean="0"/>
              <a:t>5</a:t>
            </a:fld>
            <a:endParaRPr/>
          </a:p>
        </p:txBody>
      </p:sp>
      <p:pic>
        <p:nvPicPr>
          <p:cNvPr id="3" name="maersk-catalog">
            <a:hlinkClick r:id="" action="ppaction://media"/>
            <a:extLst>
              <a:ext uri="{FF2B5EF4-FFF2-40B4-BE49-F238E27FC236}">
                <a16:creationId xmlns:a16="http://schemas.microsoft.com/office/drawing/2014/main" id="{FBC04385-3645-BF74-AFC8-1D160EF8D3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3471" y="1388324"/>
            <a:ext cx="5724293" cy="3219915"/>
          </a:xfrm>
          <a:prstGeom prst="rect">
            <a:avLst/>
          </a:prstGeom>
        </p:spPr>
      </p:pic>
    </p:spTree>
    <p:extLst>
      <p:ext uri="{BB962C8B-B14F-4D97-AF65-F5344CB8AC3E}">
        <p14:creationId xmlns:p14="http://schemas.microsoft.com/office/powerpoint/2010/main" val="9311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DD644-3450-C949-3837-C54ACE98FE07}"/>
              </a:ext>
            </a:extLst>
          </p:cNvPr>
          <p:cNvSpPr>
            <a:spLocks noGrp="1"/>
          </p:cNvSpPr>
          <p:nvPr>
            <p:ph type="title"/>
          </p:nvPr>
        </p:nvSpPr>
        <p:spPr/>
        <p:txBody>
          <a:bodyPr/>
          <a:lstStyle/>
          <a:p>
            <a:r>
              <a:rPr lang="en-US" dirty="0"/>
              <a:t>Brand Configuration</a:t>
            </a:r>
            <a:endParaRPr lang="pt-PT" dirty="0"/>
          </a:p>
        </p:txBody>
      </p:sp>
      <p:sp>
        <p:nvSpPr>
          <p:cNvPr id="4" name="Marcador de Posição do Número do Diapositivo 3">
            <a:extLst>
              <a:ext uri="{FF2B5EF4-FFF2-40B4-BE49-F238E27FC236}">
                <a16:creationId xmlns:a16="http://schemas.microsoft.com/office/drawing/2014/main" id="{8A5A1B83-733B-485A-1ACE-A0D493066FD9}"/>
              </a:ext>
            </a:extLst>
          </p:cNvPr>
          <p:cNvSpPr>
            <a:spLocks noGrp="1"/>
          </p:cNvSpPr>
          <p:nvPr>
            <p:ph type="sldNum" idx="12"/>
          </p:nvPr>
        </p:nvSpPr>
        <p:spPr/>
        <p:txBody>
          <a:bodyPr/>
          <a:lstStyle/>
          <a:p>
            <a:pPr marL="0" lvl="0" indent="0" algn="r" rtl="0">
              <a:spcBef>
                <a:spcPts val="0"/>
              </a:spcBef>
              <a:spcAft>
                <a:spcPts val="0"/>
              </a:spcAft>
              <a:buNone/>
            </a:pPr>
            <a:r>
              <a:rPr lang="pt-PT"/>
              <a:t> </a:t>
            </a:r>
            <a:fld id="{00000000-1234-1234-1234-123412341234}" type="slidenum">
              <a:rPr lang="pt-PT" smtClean="0"/>
              <a:t>6</a:t>
            </a:fld>
            <a:endParaRPr/>
          </a:p>
        </p:txBody>
      </p:sp>
      <p:pic>
        <p:nvPicPr>
          <p:cNvPr id="3" name="brand-configs-demo">
            <a:hlinkClick r:id="" action="ppaction://media"/>
            <a:extLst>
              <a:ext uri="{FF2B5EF4-FFF2-40B4-BE49-F238E27FC236}">
                <a16:creationId xmlns:a16="http://schemas.microsoft.com/office/drawing/2014/main" id="{069DDB39-A824-195F-B7B0-44C237B48A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3471" y="1604420"/>
            <a:ext cx="5858108" cy="2900577"/>
          </a:xfrm>
          <a:prstGeom prst="rect">
            <a:avLst/>
          </a:prstGeom>
        </p:spPr>
      </p:pic>
    </p:spTree>
    <p:extLst>
      <p:ext uri="{BB962C8B-B14F-4D97-AF65-F5344CB8AC3E}">
        <p14:creationId xmlns:p14="http://schemas.microsoft.com/office/powerpoint/2010/main" val="4199704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4"/>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000"/>
              <a:buNone/>
            </a:pPr>
            <a:r>
              <a:rPr lang="pt-PT"/>
              <a:t>How is this better?</a:t>
            </a:r>
            <a:endParaRPr/>
          </a:p>
        </p:txBody>
      </p:sp>
      <p:sp>
        <p:nvSpPr>
          <p:cNvPr id="94" name="Google Shape;9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r>
              <a:rPr lang="pt-PT"/>
              <a:t> </a:t>
            </a:r>
            <a:fld id="{00000000-1234-1234-1234-123412341234}" type="slidenum">
              <a:rPr lang="pt-PT"/>
              <a:t>7</a:t>
            </a:fld>
            <a:endParaRPr/>
          </a:p>
        </p:txBody>
      </p:sp>
      <p:pic>
        <p:nvPicPr>
          <p:cNvPr id="95" name="Google Shape;95;p4"/>
          <p:cNvPicPr preferRelativeResize="0"/>
          <p:nvPr/>
        </p:nvPicPr>
        <p:blipFill rotWithShape="1">
          <a:blip r:embed="rId3">
            <a:alphaModFix/>
          </a:blip>
          <a:srcRect/>
          <a:stretch/>
        </p:blipFill>
        <p:spPr>
          <a:xfrm>
            <a:off x="862819" y="1779875"/>
            <a:ext cx="1687941" cy="1687946"/>
          </a:xfrm>
          <a:prstGeom prst="rect">
            <a:avLst/>
          </a:prstGeom>
          <a:noFill/>
          <a:ln>
            <a:noFill/>
          </a:ln>
        </p:spPr>
      </p:pic>
      <p:pic>
        <p:nvPicPr>
          <p:cNvPr id="96" name="Google Shape;96;p4"/>
          <p:cNvPicPr preferRelativeResize="0"/>
          <p:nvPr/>
        </p:nvPicPr>
        <p:blipFill rotWithShape="1">
          <a:blip r:embed="rId4">
            <a:alphaModFix/>
          </a:blip>
          <a:srcRect/>
          <a:stretch/>
        </p:blipFill>
        <p:spPr>
          <a:xfrm>
            <a:off x="3692844" y="1840699"/>
            <a:ext cx="1627118" cy="1627124"/>
          </a:xfrm>
          <a:prstGeom prst="rect">
            <a:avLst/>
          </a:prstGeom>
          <a:noFill/>
          <a:ln>
            <a:noFill/>
          </a:ln>
        </p:spPr>
      </p:pic>
      <p:pic>
        <p:nvPicPr>
          <p:cNvPr id="97" name="Google Shape;97;p4"/>
          <p:cNvPicPr preferRelativeResize="0"/>
          <p:nvPr/>
        </p:nvPicPr>
        <p:blipFill rotWithShape="1">
          <a:blip r:embed="rId5">
            <a:alphaModFix/>
          </a:blip>
          <a:srcRect/>
          <a:stretch/>
        </p:blipFill>
        <p:spPr>
          <a:xfrm>
            <a:off x="6549683" y="1886488"/>
            <a:ext cx="1627118" cy="1627124"/>
          </a:xfrm>
          <a:prstGeom prst="rect">
            <a:avLst/>
          </a:prstGeom>
          <a:noFill/>
          <a:ln>
            <a:noFill/>
          </a:ln>
        </p:spPr>
      </p:pic>
      <p:sp>
        <p:nvSpPr>
          <p:cNvPr id="98" name="Google Shape;98;p4"/>
          <p:cNvSpPr txBox="1"/>
          <p:nvPr/>
        </p:nvSpPr>
        <p:spPr>
          <a:xfrm>
            <a:off x="815937" y="3498230"/>
            <a:ext cx="1781700" cy="477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pt-PT" sz="1900" b="1" i="0" u="none" strike="noStrike" cap="none">
                <a:solidFill>
                  <a:schemeClr val="dk1"/>
                </a:solidFill>
                <a:latin typeface="Roboto"/>
                <a:ea typeface="Roboto"/>
                <a:cs typeface="Roboto"/>
                <a:sym typeface="Roboto"/>
              </a:rPr>
              <a:t>Scalability</a:t>
            </a:r>
            <a:endParaRPr sz="1900" b="1" i="0" u="none" strike="noStrike" cap="none">
              <a:solidFill>
                <a:schemeClr val="dk1"/>
              </a:solidFill>
              <a:latin typeface="Roboto"/>
              <a:ea typeface="Roboto"/>
              <a:cs typeface="Roboto"/>
              <a:sym typeface="Roboto"/>
            </a:endParaRPr>
          </a:p>
        </p:txBody>
      </p:sp>
      <p:sp>
        <p:nvSpPr>
          <p:cNvPr id="99" name="Google Shape;99;p4"/>
          <p:cNvSpPr txBox="1"/>
          <p:nvPr/>
        </p:nvSpPr>
        <p:spPr>
          <a:xfrm>
            <a:off x="3681147" y="3498230"/>
            <a:ext cx="1781700" cy="477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pt-PT" sz="1900" b="1" i="0" u="none" strike="noStrike" cap="none">
                <a:solidFill>
                  <a:schemeClr val="dk1"/>
                </a:solidFill>
                <a:latin typeface="Roboto"/>
                <a:ea typeface="Roboto"/>
                <a:cs typeface="Roboto"/>
                <a:sym typeface="Roboto"/>
              </a:rPr>
              <a:t>Reliability</a:t>
            </a:r>
            <a:endParaRPr sz="1900" b="1" i="0" u="none" strike="noStrike" cap="none">
              <a:solidFill>
                <a:schemeClr val="dk1"/>
              </a:solidFill>
              <a:latin typeface="Roboto"/>
              <a:ea typeface="Roboto"/>
              <a:cs typeface="Roboto"/>
              <a:sym typeface="Roboto"/>
            </a:endParaRPr>
          </a:p>
        </p:txBody>
      </p:sp>
      <p:sp>
        <p:nvSpPr>
          <p:cNvPr id="100" name="Google Shape;100;p4"/>
          <p:cNvSpPr txBox="1"/>
          <p:nvPr/>
        </p:nvSpPr>
        <p:spPr>
          <a:xfrm>
            <a:off x="6472397" y="3498230"/>
            <a:ext cx="1781700" cy="477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pt-PT" sz="1900" b="1" i="0" u="none" strike="noStrike" cap="none">
                <a:solidFill>
                  <a:schemeClr val="dk1"/>
                </a:solidFill>
                <a:latin typeface="Roboto"/>
                <a:ea typeface="Roboto"/>
                <a:cs typeface="Roboto"/>
                <a:sym typeface="Roboto"/>
              </a:rPr>
              <a:t>Intuitive</a:t>
            </a:r>
            <a:endParaRPr sz="1900" b="1" i="0" u="none" strike="noStrike" cap="none">
              <a:solidFill>
                <a:schemeClr val="dk1"/>
              </a:solidFill>
              <a:latin typeface="Roboto"/>
              <a:ea typeface="Roboto"/>
              <a:cs typeface="Roboto"/>
              <a:sym typeface="Roboto"/>
            </a:endParaRPr>
          </a:p>
        </p:txBody>
      </p:sp>
      <p:sp>
        <p:nvSpPr>
          <p:cNvPr id="101" name="Google Shape;101;p4"/>
          <p:cNvSpPr txBox="1"/>
          <p:nvPr/>
        </p:nvSpPr>
        <p:spPr>
          <a:xfrm>
            <a:off x="2103900" y="4332175"/>
            <a:ext cx="49362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pt-PT" sz="2100" b="1" i="0" u="none" strike="noStrike" cap="none">
                <a:solidFill>
                  <a:schemeClr val="dk1"/>
                </a:solidFill>
                <a:latin typeface="Roboto"/>
                <a:ea typeface="Roboto"/>
                <a:cs typeface="Roboto"/>
                <a:sym typeface="Roboto"/>
              </a:rPr>
              <a:t>Replacement for a legacy system</a:t>
            </a:r>
            <a:endParaRPr sz="2100" b="1"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000"/>
              <a:buNone/>
            </a:pPr>
            <a:r>
              <a:rPr lang="pt-PT"/>
              <a:t>Meet the team</a:t>
            </a:r>
            <a:endParaRPr/>
          </a:p>
        </p:txBody>
      </p:sp>
      <p:sp>
        <p:nvSpPr>
          <p:cNvPr id="107" name="Google Shape;107;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r>
              <a:rPr lang="pt-PT"/>
              <a:t> </a:t>
            </a:r>
            <a:fld id="{00000000-1234-1234-1234-123412341234}" type="slidenum">
              <a:rPr lang="pt-PT"/>
              <a:t>8</a:t>
            </a:fld>
            <a:endParaRPr/>
          </a:p>
        </p:txBody>
      </p:sp>
      <p:pic>
        <p:nvPicPr>
          <p:cNvPr id="108" name="Google Shape;108;p5"/>
          <p:cNvPicPr preferRelativeResize="0"/>
          <p:nvPr/>
        </p:nvPicPr>
        <p:blipFill rotWithShape="1">
          <a:blip r:embed="rId3">
            <a:alphaModFix/>
          </a:blip>
          <a:srcRect/>
          <a:stretch/>
        </p:blipFill>
        <p:spPr>
          <a:xfrm>
            <a:off x="1141734" y="1535540"/>
            <a:ext cx="711167" cy="886319"/>
          </a:xfrm>
          <a:prstGeom prst="rect">
            <a:avLst/>
          </a:prstGeom>
          <a:noFill/>
          <a:ln>
            <a:noFill/>
          </a:ln>
        </p:spPr>
      </p:pic>
      <p:pic>
        <p:nvPicPr>
          <p:cNvPr id="109" name="Google Shape;109;p5"/>
          <p:cNvPicPr preferRelativeResize="0"/>
          <p:nvPr/>
        </p:nvPicPr>
        <p:blipFill rotWithShape="1">
          <a:blip r:embed="rId4">
            <a:alphaModFix/>
          </a:blip>
          <a:srcRect/>
          <a:stretch/>
        </p:blipFill>
        <p:spPr>
          <a:xfrm>
            <a:off x="1913297" y="1535526"/>
            <a:ext cx="711167" cy="886333"/>
          </a:xfrm>
          <a:prstGeom prst="rect">
            <a:avLst/>
          </a:prstGeom>
          <a:noFill/>
          <a:ln>
            <a:noFill/>
          </a:ln>
        </p:spPr>
      </p:pic>
      <p:pic>
        <p:nvPicPr>
          <p:cNvPr id="110" name="Google Shape;110;p5"/>
          <p:cNvPicPr preferRelativeResize="0"/>
          <p:nvPr/>
        </p:nvPicPr>
        <p:blipFill rotWithShape="1">
          <a:blip r:embed="rId5">
            <a:alphaModFix/>
          </a:blip>
          <a:srcRect/>
          <a:stretch/>
        </p:blipFill>
        <p:spPr>
          <a:xfrm>
            <a:off x="2684859" y="1535540"/>
            <a:ext cx="711167" cy="886332"/>
          </a:xfrm>
          <a:prstGeom prst="rect">
            <a:avLst/>
          </a:prstGeom>
          <a:noFill/>
          <a:ln>
            <a:noFill/>
          </a:ln>
        </p:spPr>
      </p:pic>
      <p:pic>
        <p:nvPicPr>
          <p:cNvPr id="111" name="Google Shape;111;p5"/>
          <p:cNvPicPr preferRelativeResize="0"/>
          <p:nvPr/>
        </p:nvPicPr>
        <p:blipFill rotWithShape="1">
          <a:blip r:embed="rId6">
            <a:alphaModFix/>
          </a:blip>
          <a:srcRect/>
          <a:stretch/>
        </p:blipFill>
        <p:spPr>
          <a:xfrm>
            <a:off x="3456421" y="1535540"/>
            <a:ext cx="711167" cy="886332"/>
          </a:xfrm>
          <a:prstGeom prst="rect">
            <a:avLst/>
          </a:prstGeom>
          <a:noFill/>
          <a:ln>
            <a:noFill/>
          </a:ln>
        </p:spPr>
      </p:pic>
      <p:pic>
        <p:nvPicPr>
          <p:cNvPr id="112" name="Google Shape;112;p5"/>
          <p:cNvPicPr preferRelativeResize="0"/>
          <p:nvPr/>
        </p:nvPicPr>
        <p:blipFill rotWithShape="1">
          <a:blip r:embed="rId7">
            <a:alphaModFix/>
          </a:blip>
          <a:srcRect/>
          <a:stretch/>
        </p:blipFill>
        <p:spPr>
          <a:xfrm>
            <a:off x="4227985" y="1535540"/>
            <a:ext cx="711167" cy="886324"/>
          </a:xfrm>
          <a:prstGeom prst="rect">
            <a:avLst/>
          </a:prstGeom>
          <a:noFill/>
          <a:ln>
            <a:noFill/>
          </a:ln>
        </p:spPr>
      </p:pic>
      <p:pic>
        <p:nvPicPr>
          <p:cNvPr id="113" name="Google Shape;113;p5"/>
          <p:cNvPicPr preferRelativeResize="0"/>
          <p:nvPr/>
        </p:nvPicPr>
        <p:blipFill rotWithShape="1">
          <a:blip r:embed="rId8">
            <a:alphaModFix/>
          </a:blip>
          <a:srcRect/>
          <a:stretch/>
        </p:blipFill>
        <p:spPr>
          <a:xfrm>
            <a:off x="4999549" y="1535554"/>
            <a:ext cx="711167" cy="886323"/>
          </a:xfrm>
          <a:prstGeom prst="rect">
            <a:avLst/>
          </a:prstGeom>
          <a:noFill/>
          <a:ln>
            <a:noFill/>
          </a:ln>
        </p:spPr>
      </p:pic>
      <p:pic>
        <p:nvPicPr>
          <p:cNvPr id="114" name="Google Shape;114;p5"/>
          <p:cNvPicPr preferRelativeResize="0"/>
          <p:nvPr/>
        </p:nvPicPr>
        <p:blipFill rotWithShape="1">
          <a:blip r:embed="rId9">
            <a:alphaModFix/>
          </a:blip>
          <a:srcRect/>
          <a:stretch/>
        </p:blipFill>
        <p:spPr>
          <a:xfrm>
            <a:off x="6526350" y="1533825"/>
            <a:ext cx="713925" cy="889753"/>
          </a:xfrm>
          <a:prstGeom prst="rect">
            <a:avLst/>
          </a:prstGeom>
          <a:noFill/>
          <a:ln>
            <a:noFill/>
          </a:ln>
        </p:spPr>
      </p:pic>
      <p:pic>
        <p:nvPicPr>
          <p:cNvPr id="115" name="Google Shape;115;p5"/>
          <p:cNvPicPr preferRelativeResize="0"/>
          <p:nvPr/>
        </p:nvPicPr>
        <p:blipFill rotWithShape="1">
          <a:blip r:embed="rId10">
            <a:alphaModFix/>
          </a:blip>
          <a:srcRect/>
          <a:stretch/>
        </p:blipFill>
        <p:spPr>
          <a:xfrm>
            <a:off x="5762958" y="1535554"/>
            <a:ext cx="711167" cy="886333"/>
          </a:xfrm>
          <a:prstGeom prst="rect">
            <a:avLst/>
          </a:prstGeom>
          <a:noFill/>
          <a:ln>
            <a:noFill/>
          </a:ln>
        </p:spPr>
      </p:pic>
      <p:pic>
        <p:nvPicPr>
          <p:cNvPr id="116" name="Google Shape;116;p5"/>
          <p:cNvPicPr preferRelativeResize="0"/>
          <p:nvPr/>
        </p:nvPicPr>
        <p:blipFill rotWithShape="1">
          <a:blip r:embed="rId11">
            <a:alphaModFix/>
          </a:blip>
          <a:srcRect/>
          <a:stretch/>
        </p:blipFill>
        <p:spPr>
          <a:xfrm>
            <a:off x="6542250" y="3493869"/>
            <a:ext cx="711167" cy="886332"/>
          </a:xfrm>
          <a:prstGeom prst="rect">
            <a:avLst/>
          </a:prstGeom>
          <a:noFill/>
          <a:ln>
            <a:noFill/>
          </a:ln>
        </p:spPr>
      </p:pic>
      <p:pic>
        <p:nvPicPr>
          <p:cNvPr id="117" name="Google Shape;117;p5"/>
          <p:cNvPicPr preferRelativeResize="0"/>
          <p:nvPr/>
        </p:nvPicPr>
        <p:blipFill rotWithShape="1">
          <a:blip r:embed="rId12">
            <a:alphaModFix/>
          </a:blip>
          <a:srcRect/>
          <a:stretch/>
        </p:blipFill>
        <p:spPr>
          <a:xfrm>
            <a:off x="5770688" y="3493869"/>
            <a:ext cx="711167" cy="886332"/>
          </a:xfrm>
          <a:prstGeom prst="rect">
            <a:avLst/>
          </a:prstGeom>
          <a:noFill/>
          <a:ln>
            <a:noFill/>
          </a:ln>
        </p:spPr>
      </p:pic>
      <p:pic>
        <p:nvPicPr>
          <p:cNvPr id="118" name="Google Shape;118;p5"/>
          <p:cNvPicPr preferRelativeResize="0"/>
          <p:nvPr/>
        </p:nvPicPr>
        <p:blipFill rotWithShape="1">
          <a:blip r:embed="rId13">
            <a:alphaModFix/>
          </a:blip>
          <a:srcRect/>
          <a:stretch/>
        </p:blipFill>
        <p:spPr>
          <a:xfrm>
            <a:off x="4999126" y="3493869"/>
            <a:ext cx="711167" cy="886332"/>
          </a:xfrm>
          <a:prstGeom prst="rect">
            <a:avLst/>
          </a:prstGeom>
          <a:noFill/>
          <a:ln>
            <a:noFill/>
          </a:ln>
        </p:spPr>
      </p:pic>
      <p:pic>
        <p:nvPicPr>
          <p:cNvPr id="119" name="Google Shape;119;p5"/>
          <p:cNvPicPr preferRelativeResize="0"/>
          <p:nvPr/>
        </p:nvPicPr>
        <p:blipFill rotWithShape="1">
          <a:blip r:embed="rId14">
            <a:alphaModFix/>
          </a:blip>
          <a:srcRect/>
          <a:stretch/>
        </p:blipFill>
        <p:spPr>
          <a:xfrm>
            <a:off x="7292508" y="1535554"/>
            <a:ext cx="711167" cy="886333"/>
          </a:xfrm>
          <a:prstGeom prst="rect">
            <a:avLst/>
          </a:prstGeom>
          <a:noFill/>
          <a:ln>
            <a:noFill/>
          </a:ln>
        </p:spPr>
      </p:pic>
      <p:pic>
        <p:nvPicPr>
          <p:cNvPr id="120" name="Google Shape;120;p5"/>
          <p:cNvPicPr preferRelativeResize="0"/>
          <p:nvPr/>
        </p:nvPicPr>
        <p:blipFill rotWithShape="1">
          <a:blip r:embed="rId15">
            <a:alphaModFix/>
          </a:blip>
          <a:srcRect/>
          <a:stretch/>
        </p:blipFill>
        <p:spPr>
          <a:xfrm>
            <a:off x="4227563" y="3493869"/>
            <a:ext cx="711167" cy="886332"/>
          </a:xfrm>
          <a:prstGeom prst="rect">
            <a:avLst/>
          </a:prstGeom>
          <a:noFill/>
          <a:ln>
            <a:noFill/>
          </a:ln>
        </p:spPr>
      </p:pic>
      <p:pic>
        <p:nvPicPr>
          <p:cNvPr id="121" name="Google Shape;121;p5"/>
          <p:cNvPicPr preferRelativeResize="0"/>
          <p:nvPr/>
        </p:nvPicPr>
        <p:blipFill rotWithShape="1">
          <a:blip r:embed="rId16">
            <a:alphaModFix/>
          </a:blip>
          <a:srcRect/>
          <a:stretch/>
        </p:blipFill>
        <p:spPr>
          <a:xfrm>
            <a:off x="3456001" y="3493869"/>
            <a:ext cx="711167" cy="886332"/>
          </a:xfrm>
          <a:prstGeom prst="rect">
            <a:avLst/>
          </a:prstGeom>
          <a:noFill/>
          <a:ln>
            <a:noFill/>
          </a:ln>
        </p:spPr>
      </p:pic>
      <p:pic>
        <p:nvPicPr>
          <p:cNvPr id="122" name="Google Shape;122;p5"/>
          <p:cNvPicPr preferRelativeResize="0"/>
          <p:nvPr/>
        </p:nvPicPr>
        <p:blipFill rotWithShape="1">
          <a:blip r:embed="rId17">
            <a:alphaModFix/>
          </a:blip>
          <a:srcRect/>
          <a:stretch/>
        </p:blipFill>
        <p:spPr>
          <a:xfrm>
            <a:off x="1138975" y="2514698"/>
            <a:ext cx="711167" cy="886322"/>
          </a:xfrm>
          <a:prstGeom prst="rect">
            <a:avLst/>
          </a:prstGeom>
          <a:noFill/>
          <a:ln>
            <a:noFill/>
          </a:ln>
        </p:spPr>
      </p:pic>
      <p:pic>
        <p:nvPicPr>
          <p:cNvPr id="123" name="Google Shape;123;p5"/>
          <p:cNvPicPr preferRelativeResize="0"/>
          <p:nvPr/>
        </p:nvPicPr>
        <p:blipFill rotWithShape="1">
          <a:blip r:embed="rId18">
            <a:alphaModFix/>
          </a:blip>
          <a:srcRect/>
          <a:stretch/>
        </p:blipFill>
        <p:spPr>
          <a:xfrm>
            <a:off x="2684439" y="3493869"/>
            <a:ext cx="711167" cy="886332"/>
          </a:xfrm>
          <a:prstGeom prst="rect">
            <a:avLst/>
          </a:prstGeom>
          <a:noFill/>
          <a:ln>
            <a:noFill/>
          </a:ln>
        </p:spPr>
      </p:pic>
      <p:pic>
        <p:nvPicPr>
          <p:cNvPr id="124" name="Google Shape;124;p5"/>
          <p:cNvPicPr preferRelativeResize="0"/>
          <p:nvPr/>
        </p:nvPicPr>
        <p:blipFill rotWithShape="1">
          <a:blip r:embed="rId19">
            <a:alphaModFix/>
          </a:blip>
          <a:srcRect/>
          <a:stretch/>
        </p:blipFill>
        <p:spPr>
          <a:xfrm>
            <a:off x="1899312" y="3493875"/>
            <a:ext cx="713925" cy="889753"/>
          </a:xfrm>
          <a:prstGeom prst="rect">
            <a:avLst/>
          </a:prstGeom>
          <a:noFill/>
          <a:ln>
            <a:noFill/>
          </a:ln>
        </p:spPr>
      </p:pic>
      <p:pic>
        <p:nvPicPr>
          <p:cNvPr id="125" name="Google Shape;125;p5"/>
          <p:cNvPicPr preferRelativeResize="0"/>
          <p:nvPr/>
        </p:nvPicPr>
        <p:blipFill rotWithShape="1">
          <a:blip r:embed="rId20">
            <a:alphaModFix/>
          </a:blip>
          <a:srcRect/>
          <a:stretch/>
        </p:blipFill>
        <p:spPr>
          <a:xfrm>
            <a:off x="1913297" y="2514711"/>
            <a:ext cx="711167" cy="886313"/>
          </a:xfrm>
          <a:prstGeom prst="rect">
            <a:avLst/>
          </a:prstGeom>
          <a:noFill/>
          <a:ln>
            <a:noFill/>
          </a:ln>
        </p:spPr>
      </p:pic>
      <p:pic>
        <p:nvPicPr>
          <p:cNvPr id="126" name="Google Shape;126;p5"/>
          <p:cNvPicPr preferRelativeResize="0"/>
          <p:nvPr/>
        </p:nvPicPr>
        <p:blipFill rotWithShape="1">
          <a:blip r:embed="rId21">
            <a:alphaModFix/>
          </a:blip>
          <a:srcRect/>
          <a:stretch/>
        </p:blipFill>
        <p:spPr>
          <a:xfrm>
            <a:off x="7293850" y="2514687"/>
            <a:ext cx="711175" cy="886331"/>
          </a:xfrm>
          <a:prstGeom prst="rect">
            <a:avLst/>
          </a:prstGeom>
          <a:noFill/>
          <a:ln>
            <a:noFill/>
          </a:ln>
        </p:spPr>
      </p:pic>
      <p:pic>
        <p:nvPicPr>
          <p:cNvPr id="127" name="Google Shape;127;p5"/>
          <p:cNvPicPr preferRelativeResize="0"/>
          <p:nvPr/>
        </p:nvPicPr>
        <p:blipFill rotWithShape="1">
          <a:blip r:embed="rId22">
            <a:alphaModFix/>
          </a:blip>
          <a:srcRect/>
          <a:stretch/>
        </p:blipFill>
        <p:spPr>
          <a:xfrm>
            <a:off x="6528264" y="2514698"/>
            <a:ext cx="711167" cy="886338"/>
          </a:xfrm>
          <a:prstGeom prst="rect">
            <a:avLst/>
          </a:prstGeom>
          <a:noFill/>
          <a:ln>
            <a:noFill/>
          </a:ln>
        </p:spPr>
      </p:pic>
      <p:pic>
        <p:nvPicPr>
          <p:cNvPr id="128" name="Google Shape;128;p5"/>
          <p:cNvPicPr preferRelativeResize="0"/>
          <p:nvPr/>
        </p:nvPicPr>
        <p:blipFill rotWithShape="1">
          <a:blip r:embed="rId23">
            <a:alphaModFix/>
          </a:blip>
          <a:srcRect/>
          <a:stretch/>
        </p:blipFill>
        <p:spPr>
          <a:xfrm>
            <a:off x="2679887" y="2514725"/>
            <a:ext cx="711150" cy="886304"/>
          </a:xfrm>
          <a:prstGeom prst="rect">
            <a:avLst/>
          </a:prstGeom>
          <a:noFill/>
          <a:ln>
            <a:noFill/>
          </a:ln>
        </p:spPr>
      </p:pic>
      <p:pic>
        <p:nvPicPr>
          <p:cNvPr id="129" name="Google Shape;129;p5"/>
          <p:cNvPicPr preferRelativeResize="0"/>
          <p:nvPr/>
        </p:nvPicPr>
        <p:blipFill rotWithShape="1">
          <a:blip r:embed="rId24">
            <a:alphaModFix/>
          </a:blip>
          <a:srcRect/>
          <a:stretch/>
        </p:blipFill>
        <p:spPr>
          <a:xfrm>
            <a:off x="5762947" y="2514690"/>
            <a:ext cx="711167" cy="886370"/>
          </a:xfrm>
          <a:prstGeom prst="rect">
            <a:avLst/>
          </a:prstGeom>
          <a:noFill/>
          <a:ln>
            <a:noFill/>
          </a:ln>
        </p:spPr>
      </p:pic>
      <p:pic>
        <p:nvPicPr>
          <p:cNvPr id="130" name="Google Shape;130;p5"/>
          <p:cNvPicPr preferRelativeResize="0"/>
          <p:nvPr/>
        </p:nvPicPr>
        <p:blipFill rotWithShape="1">
          <a:blip r:embed="rId25">
            <a:alphaModFix/>
          </a:blip>
          <a:srcRect/>
          <a:stretch/>
        </p:blipFill>
        <p:spPr>
          <a:xfrm>
            <a:off x="4220781" y="2514698"/>
            <a:ext cx="711167" cy="886347"/>
          </a:xfrm>
          <a:prstGeom prst="rect">
            <a:avLst/>
          </a:prstGeom>
          <a:noFill/>
          <a:ln>
            <a:noFill/>
          </a:ln>
        </p:spPr>
      </p:pic>
      <p:pic>
        <p:nvPicPr>
          <p:cNvPr id="131" name="Google Shape;131;p5"/>
          <p:cNvPicPr preferRelativeResize="0"/>
          <p:nvPr/>
        </p:nvPicPr>
        <p:blipFill rotWithShape="1">
          <a:blip r:embed="rId26">
            <a:alphaModFix/>
          </a:blip>
          <a:srcRect/>
          <a:stretch/>
        </p:blipFill>
        <p:spPr>
          <a:xfrm>
            <a:off x="3455200" y="2514700"/>
            <a:ext cx="711175" cy="886325"/>
          </a:xfrm>
          <a:prstGeom prst="rect">
            <a:avLst/>
          </a:prstGeom>
          <a:noFill/>
          <a:ln>
            <a:noFill/>
          </a:ln>
        </p:spPr>
      </p:pic>
      <p:pic>
        <p:nvPicPr>
          <p:cNvPr id="132" name="Google Shape;132;p5"/>
          <p:cNvPicPr preferRelativeResize="0"/>
          <p:nvPr/>
        </p:nvPicPr>
        <p:blipFill rotWithShape="1">
          <a:blip r:embed="rId27">
            <a:alphaModFix/>
          </a:blip>
          <a:srcRect/>
          <a:stretch/>
        </p:blipFill>
        <p:spPr>
          <a:xfrm>
            <a:off x="4997626" y="2514684"/>
            <a:ext cx="711167" cy="88636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pt-PT"/>
              <a:t>9</a:t>
            </a:fld>
            <a:endParaRPr/>
          </a:p>
        </p:txBody>
      </p:sp>
      <p:sp>
        <p:nvSpPr>
          <p:cNvPr id="138" name="Google Shape;138;p6"/>
          <p:cNvSpPr txBox="1">
            <a:spLocks noGrp="1"/>
          </p:cNvSpPr>
          <p:nvPr>
            <p:ph type="title"/>
          </p:nvPr>
        </p:nvSpPr>
        <p:spPr>
          <a:xfrm>
            <a:off x="480750" y="1764950"/>
            <a:ext cx="8222100" cy="9075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11111"/>
              <a:buNone/>
            </a:pPr>
            <a:r>
              <a:rPr lang="pt-PT"/>
              <a:t>“Focus on your vision and leave the logistics to us”</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814</Words>
  <Application>Microsoft Office PowerPoint</Application>
  <PresentationFormat>Apresentação no Ecrã (16:9)</PresentationFormat>
  <Paragraphs>75</Paragraphs>
  <Slides>12</Slides>
  <Notes>9</Notes>
  <HiddenSlides>0</HiddenSlides>
  <MMClips>3</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12</vt:i4>
      </vt:variant>
    </vt:vector>
  </HeadingPairs>
  <TitlesOfParts>
    <vt:vector size="16" baseType="lpstr">
      <vt:lpstr>Roboto</vt:lpstr>
      <vt:lpstr>Arial</vt:lpstr>
      <vt:lpstr>Roboto Slab</vt:lpstr>
      <vt:lpstr>Marina</vt:lpstr>
      <vt:lpstr>Ecommerce Logistics API and Applications</vt:lpstr>
      <vt:lpstr>The problem</vt:lpstr>
      <vt:lpstr>The solution</vt:lpstr>
      <vt:lpstr>Inbound</vt:lpstr>
      <vt:lpstr>Catalog</vt:lpstr>
      <vt:lpstr>Brand Configuration</vt:lpstr>
      <vt:lpstr>How is this better?</vt:lpstr>
      <vt:lpstr>Meet the team</vt:lpstr>
      <vt:lpstr>“Focus on your vision and leave the logistics to us”</vt:lpstr>
      <vt:lpstr>Appendix</vt:lpstr>
      <vt:lpstr>Product architecture</vt:lpstr>
      <vt:lpstr>Image Attribution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Logistics API and Applications</dc:title>
  <dc:creator>Nuno Costa</dc:creator>
  <cp:lastModifiedBy>Nuno Costa</cp:lastModifiedBy>
  <cp:revision>1</cp:revision>
  <dcterms:modified xsi:type="dcterms:W3CDTF">2023-01-06T09:43:55Z</dcterms:modified>
</cp:coreProperties>
</file>